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2" roundtripDataSignature="AMtx7mhhK02hLLhwOecDYY732dEieJgx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D46E74F-C03A-45A9-9FC2-EBF74F666B90}">
  <a:tblStyle styleId="{9D46E74F-C03A-45A9-9FC2-EBF74F666B90}" styleName="Table_0">
    <a:wholeTbl>
      <a:tcTxStyle b="off" i="off">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F0F0F0"/>
          </a:solidFill>
        </a:fill>
      </a:tcStyle>
    </a:wholeTbl>
    <a:band1H>
      <a:tcTxStyle b="off" i="off"/>
      <a:tcStyle>
        <a:fill>
          <a:solidFill>
            <a:srgbClr val="E0E0E0"/>
          </a:solidFill>
        </a:fill>
      </a:tcStyle>
    </a:band1H>
    <a:band2H>
      <a:tcTxStyle b="off" i="off"/>
    </a:band2H>
    <a:band1V>
      <a:tcTxStyle b="off" i="off"/>
      <a:tcStyle>
        <a:fill>
          <a:solidFill>
            <a:srgbClr val="E0E0E0"/>
          </a:solidFill>
        </a:fill>
      </a:tcStyle>
    </a:band1V>
    <a:band2V>
      <a:tcTxStyle b="off" i="off"/>
    </a:band2V>
    <a:lastCol>
      <a:tcTxStyle b="on" i="off">
        <a:font>
          <a:latin typeface="Arial"/>
          <a:ea typeface="Arial"/>
          <a:cs typeface="Arial"/>
        </a:font>
        <a:srgbClr val="FFFFFF"/>
      </a:tcTxStyle>
      <a:tcStyle>
        <a:fill>
          <a:solidFill>
            <a:srgbClr val="A5A5A5"/>
          </a:solidFill>
        </a:fill>
      </a:tcStyle>
    </a:lastCol>
    <a:firstCol>
      <a:tcTxStyle b="on" i="off">
        <a:font>
          <a:latin typeface="Arial"/>
          <a:ea typeface="Arial"/>
          <a:cs typeface="Arial"/>
        </a:font>
        <a:srgbClr val="FFFFFF"/>
      </a:tcTxStyle>
      <a:tcStyle>
        <a:fill>
          <a:solidFill>
            <a:srgbClr val="A5A5A5"/>
          </a:solidFill>
        </a:fill>
      </a:tcStyle>
    </a:firstCol>
    <a:lastRow>
      <a:tcTxStyle b="on" i="off">
        <a:font>
          <a:latin typeface="Arial"/>
          <a:ea typeface="Arial"/>
          <a:cs typeface="Arial"/>
        </a:font>
        <a:srgbClr val="FFFFFF"/>
      </a:tcTxStyle>
      <a:tcStyle>
        <a:tcBdr>
          <a:top>
            <a:ln cap="flat" cmpd="sng" w="38100">
              <a:solidFill>
                <a:srgbClr val="FFFFFF"/>
              </a:solidFill>
              <a:prstDash val="solid"/>
              <a:round/>
              <a:headEnd len="sm" w="sm" type="none"/>
              <a:tailEnd len="sm" w="sm" type="none"/>
            </a:ln>
          </a:top>
        </a:tcBdr>
        <a:fill>
          <a:solidFill>
            <a:srgbClr val="A5A5A5"/>
          </a:solidFill>
        </a:fill>
      </a:tcStyle>
    </a:lastRow>
    <a:seCell>
      <a:tcTxStyle b="off" i="off"/>
    </a:seCell>
    <a:swCell>
      <a:tcTxStyle b="off" i="off"/>
    </a:swCell>
    <a:firstRow>
      <a:tcTxStyle b="on" i="off">
        <a:font>
          <a:latin typeface="Arial"/>
          <a:ea typeface="Arial"/>
          <a:cs typeface="Arial"/>
        </a:font>
        <a:srgbClr val="FFFFFF"/>
      </a:tcTxStyle>
      <a:tcStyle>
        <a:tcBdr>
          <a:bottom>
            <a:ln cap="flat" cmpd="sng" w="38100">
              <a:solidFill>
                <a:srgbClr val="FFFFFF"/>
              </a:solidFill>
              <a:prstDash val="solid"/>
              <a:round/>
              <a:headEnd len="sm" w="sm" type="none"/>
              <a:tailEnd len="sm" w="sm" type="none"/>
            </a:ln>
          </a:bottom>
        </a:tcBdr>
        <a:fill>
          <a:solidFill>
            <a:srgbClr val="A5A5A5"/>
          </a:solidFill>
        </a:fill>
      </a:tcStyle>
    </a:firstRow>
    <a:neCell>
      <a:tcTxStyle b="off" i="off"/>
    </a:neCell>
    <a:nwCell>
      <a:tcTxStyle b="off" i="off"/>
    </a:nwCell>
  </a:tblStyle>
  <a:tblStyle styleId="{1C336BAB-7D44-4538-95EF-223870504333}"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FADBDCE3-ABC4-4BA3-86F0-F2FE43A6C6C7}"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A9046B2-43F9-4BFE-BDCA-88F7E11736F6}" styleName="Table_3">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0F0F0"/>
          </a:solidFill>
        </a:fill>
      </a:tcStyle>
    </a:wholeTbl>
    <a:band1H>
      <a:tcTxStyle/>
      <a:tcStyle>
        <a:fill>
          <a:solidFill>
            <a:srgbClr val="E0E0E0"/>
          </a:solidFill>
        </a:fill>
      </a:tcStyle>
    </a:band1H>
    <a:band2H>
      <a:tcTxStyle/>
    </a:band2H>
    <a:band1V>
      <a:tcTxStyle/>
      <a:tcStyle>
        <a:fill>
          <a:solidFill>
            <a:srgbClr val="E0E0E0"/>
          </a:solidFill>
        </a:fill>
      </a:tcStyle>
    </a:band1V>
    <a:band2V>
      <a:tcTxStyle/>
    </a:band2V>
    <a:lastCol>
      <a:tcTxStyle b="on" i="off">
        <a:font>
          <a:latin typeface="Arial"/>
          <a:ea typeface="Arial"/>
          <a:cs typeface="Arial"/>
        </a:font>
        <a:schemeClr val="lt1"/>
      </a:tcTxStyle>
      <a:tcStyle>
        <a:fill>
          <a:solidFill>
            <a:schemeClr val="accent3"/>
          </a:solidFill>
        </a:fill>
      </a:tcStyle>
    </a:lastCol>
    <a:firstCol>
      <a:tcTxStyle b="on" i="off">
        <a:font>
          <a:latin typeface="Arial"/>
          <a:ea typeface="Arial"/>
          <a:cs typeface="Arial"/>
        </a:font>
        <a:schemeClr val="lt1"/>
      </a:tcTxStyle>
      <a:tcStyle>
        <a:fill>
          <a:solidFill>
            <a:schemeClr val="accent3"/>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customschemas.google.com/relationships/presentationmetadata" Target="meta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b6d2886cc_1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g5b6d2886cc_1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b6d2886cc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g5b6d2886cc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b6d2886cc_7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g5b6d2886cc_7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b6d2886cc_1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g5b6d2886cc_1_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b6d2886cc_1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g5b6d2886cc_1_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5b6d2886cc_6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g5b6d2886cc_6_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b494d2df6_0_2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g5b494d2df6_0_2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b494d2df6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g5b494d2df6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b494d2df6_0_2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7" name="Google Shape;337;g5b494d2df6_0_2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97a7eda41_17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1" name="Google Shape;351;g597a7eda41_17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b494d2df6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g5b494d2df6_0_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97a7eda41_17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g597a7eda41_17_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59581ef599_4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g59581ef599_4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5980ebdb97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g5980ebdb97_0_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5b494d2df6_0_1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g5b494d2df6_0_1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597a7eda41_17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9" name="Google Shape;469;g597a7eda41_17_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5b6d2886cc_23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1" name="Google Shape;481;g5b6d2886cc_23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5b6d2886cc_23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7" name="Google Shape;497;g5b6d2886cc_23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5b494d2df6_0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8" name="Google Shape;508;g5b494d2df6_0_2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5b1df2fbcc_6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9" name="Google Shape;519;g5b1df2fbcc_6_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5b494d2df6_0_1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0" name="Google Shape;530;g5b494d2df6_0_1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b494d2df6_1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g5b494d2df6_1_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5b6d2886cc_1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2" name="Google Shape;542;g5b6d2886cc_1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5b494d2df6_0_2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4" name="Google Shape;554;g5b494d2df6_0_2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5b494d2df6_0_2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6" name="Google Shape;566;g5b494d2df6_0_2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5b1df2fbcc_6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8" name="Google Shape;578;g5b1df2fbcc_6_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5b494d2df6_0_2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9" name="Google Shape;589;g5b494d2df6_0_2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5b494d2df6_0_2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1" name="Google Shape;601;g5b494d2df6_0_2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5b6d2886cc_25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5" name="Google Shape;615;g5b6d2886cc_25_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5b494d2df6_1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6" name="Google Shape;626;g5b494d2df6_1_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5b494d2df6_0_2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6" name="Google Shape;636;g5b494d2df6_0_29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5b494d2df6_0_3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9" name="Google Shape;649;g5b494d2df6_0_3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b6d2886cc_7_4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g5b6d2886cc_7_4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5b494d2df6_0_4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3" name="Google Shape;663;g5b494d2df6_0_40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5b3ed56332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6" name="Google Shape;676;g5b3ed56332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5b494d2df6_0_3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0" name="Google Shape;690;g5b494d2df6_0_3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5b494d2df6_0_3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4" name="Google Shape;704;g5b494d2df6_0_3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597a7eda41_18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8" name="Google Shape;718;g597a7eda41_18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g5b494d2df6_0_3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1" name="Google Shape;731;g5b494d2df6_0_3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g5b494d2df6_0_3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5" name="Google Shape;745;g5b494d2df6_0_3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Google Shape;758;g5b494d2df6_1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9" name="Google Shape;759;g5b494d2df6_1_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g5b494d2df6_0_3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9" name="Google Shape;769;g5b494d2df6_0_30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Google Shape;780;g5b494d2df6_0_4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1" name="Google Shape;781;g5b494d2df6_0_4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b6d2886cc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g5b6d2886cc_4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Google Shape;792;g5b6d2886cc_3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3" name="Google Shape;793;g5b6d2886cc_30_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g5b494d2df6_0_4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6" name="Google Shape;806;g5b494d2df6_0_4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597a7eda4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9" name="Google Shape;819;g597a7eda41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5b494d2df6_0_4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9" name="Google Shape;839;g5b494d2df6_0_4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5b6d2886cc_1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3" name="Google Shape;853;g5b6d2886cc_12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g5b6d2886cc_1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6" name="Google Shape;866;g5b6d2886cc_1_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5b6d2886cc_1_1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4" name="Google Shape;874;g5b6d2886cc_1_1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Google Shape;882;g5b6d2886cc_1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3" name="Google Shape;883;g5b6d2886cc_1_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g5b494d2df6_0_3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3" name="Google Shape;893;g5b494d2df6_0_38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g5b494d2df6_0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7" name="Google Shape;907;g5b494d2df6_0_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97a7eda41_18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g597a7eda41_18_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g5b494d2df6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9" name="Google Shape;919;g5b494d2df6_0_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g5b494d2df6_0_1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1" name="Google Shape;931;g5b494d2df6_0_1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g5b494d2df6_0_1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3" name="Google Shape;943;g5b494d2df6_0_1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Google Shape;954;g5b494d2df6_0_3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5" name="Google Shape;955;g5b494d2df6_0_39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g5b494d2df6_0_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8" name="Google Shape;968;g5b494d2df6_0_4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8" name="Shape 978"/>
        <p:cNvGrpSpPr/>
        <p:nvPr/>
      </p:nvGrpSpPr>
      <p:grpSpPr>
        <a:xfrm>
          <a:off x="0" y="0"/>
          <a:ext cx="0" cy="0"/>
          <a:chOff x="0" y="0"/>
          <a:chExt cx="0" cy="0"/>
        </a:xfrm>
      </p:grpSpPr>
      <p:sp>
        <p:nvSpPr>
          <p:cNvPr id="979" name="Google Shape;979;g5b6d2886cc_5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0" name="Google Shape;980;g5b6d2886cc_5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Google Shape;990;g5b494d2df6_0_4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1" name="Google Shape;991;g5b494d2df6_0_4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97a7eda41_18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g597a7eda41_18_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b6d2886cc_1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g5b6d2886cc_1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b6d2886cc_25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g5b6d2886cc_25_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e de titre" type="title">
  <p:cSld name="TITLE">
    <p:spTree>
      <p:nvGrpSpPr>
        <p:cNvPr id="15" name="Shape 15"/>
        <p:cNvGrpSpPr/>
        <p:nvPr/>
      </p:nvGrpSpPr>
      <p:grpSpPr>
        <a:xfrm>
          <a:off x="0" y="0"/>
          <a:ext cx="0" cy="0"/>
          <a:chOff x="0" y="0"/>
          <a:chExt cx="0" cy="0"/>
        </a:xfrm>
      </p:grpSpPr>
      <p:sp>
        <p:nvSpPr>
          <p:cNvPr id="16" name="Google Shape;16;p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texte vertical" type="vertTx">
  <p:cSld name="VERTICAL_TEXT">
    <p:spTree>
      <p:nvGrpSpPr>
        <p:cNvPr id="72" name="Shape 72"/>
        <p:cNvGrpSpPr/>
        <p:nvPr/>
      </p:nvGrpSpPr>
      <p:grpSpPr>
        <a:xfrm>
          <a:off x="0" y="0"/>
          <a:ext cx="0" cy="0"/>
          <a:chOff x="0" y="0"/>
          <a:chExt cx="0" cy="0"/>
        </a:xfrm>
      </p:grpSpPr>
      <p:sp>
        <p:nvSpPr>
          <p:cNvPr id="73" name="Google Shape;73;p1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3"/>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vertical et texte" type="vertTitleAndTx">
  <p:cSld name="VERTICAL_TITLE_AND_VERTICAL_TEXT">
    <p:spTree>
      <p:nvGrpSpPr>
        <p:cNvPr id="78" name="Shape 78"/>
        <p:cNvGrpSpPr/>
        <p:nvPr/>
      </p:nvGrpSpPr>
      <p:grpSpPr>
        <a:xfrm>
          <a:off x="0" y="0"/>
          <a:ext cx="0" cy="0"/>
          <a:chOff x="0" y="0"/>
          <a:chExt cx="0" cy="0"/>
        </a:xfrm>
      </p:grpSpPr>
      <p:sp>
        <p:nvSpPr>
          <p:cNvPr id="79" name="Google Shape;79;p14"/>
          <p:cNvSpPr txBox="1"/>
          <p:nvPr>
            <p:ph type="title"/>
          </p:nvPr>
        </p:nvSpPr>
        <p:spPr>
          <a:xfrm rot="5400000">
            <a:off x="4623594" y="2285207"/>
            <a:ext cx="5811838" cy="1971675"/>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4"/>
          <p:cNvSpPr txBox="1"/>
          <p:nvPr>
            <p:ph idx="1" type="body"/>
          </p:nvPr>
        </p:nvSpPr>
        <p:spPr>
          <a:xfrm rot="5400000">
            <a:off x="623094" y="370682"/>
            <a:ext cx="5811838" cy="5800725"/>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type="obj">
  <p:cSld name="OBJECT">
    <p:spTree>
      <p:nvGrpSpPr>
        <p:cNvPr id="21" name="Shape 21"/>
        <p:cNvGrpSpPr/>
        <p:nvPr/>
      </p:nvGrpSpPr>
      <p:grpSpPr>
        <a:xfrm>
          <a:off x="0" y="0"/>
          <a:ext cx="0" cy="0"/>
          <a:chOff x="0" y="0"/>
          <a:chExt cx="0" cy="0"/>
        </a:xfrm>
      </p:grpSpPr>
      <p:sp>
        <p:nvSpPr>
          <p:cNvPr id="22" name="Google Shape;22;p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de section" type="secHead">
  <p:cSld name="SECTION_HEADER">
    <p:spTree>
      <p:nvGrpSpPr>
        <p:cNvPr id="27" name="Shape 27"/>
        <p:cNvGrpSpPr/>
        <p:nvPr/>
      </p:nvGrpSpPr>
      <p:grpSpPr>
        <a:xfrm>
          <a:off x="0" y="0"/>
          <a:ext cx="0" cy="0"/>
          <a:chOff x="0" y="0"/>
          <a:chExt cx="0" cy="0"/>
        </a:xfrm>
      </p:grpSpPr>
      <p:sp>
        <p:nvSpPr>
          <p:cNvPr id="28" name="Google Shape;28;p6"/>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6"/>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ux contenus" type="twoObj">
  <p:cSld name="TWO_OBJECTS">
    <p:spTree>
      <p:nvGrpSpPr>
        <p:cNvPr id="33" name="Shape 33"/>
        <p:cNvGrpSpPr/>
        <p:nvPr/>
      </p:nvGrpSpPr>
      <p:grpSpPr>
        <a:xfrm>
          <a:off x="0" y="0"/>
          <a:ext cx="0" cy="0"/>
          <a:chOff x="0" y="0"/>
          <a:chExt cx="0" cy="0"/>
        </a:xfrm>
      </p:grpSpPr>
      <p:sp>
        <p:nvSpPr>
          <p:cNvPr id="34" name="Google Shape;34;p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7"/>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7"/>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ison" type="twoTxTwoObj">
  <p:cSld name="TWO_OBJECTS_WITH_TEXT">
    <p:spTree>
      <p:nvGrpSpPr>
        <p:cNvPr id="40" name="Shape 40"/>
        <p:cNvGrpSpPr/>
        <p:nvPr/>
      </p:nvGrpSpPr>
      <p:grpSpPr>
        <a:xfrm>
          <a:off x="0" y="0"/>
          <a:ext cx="0" cy="0"/>
          <a:chOff x="0" y="0"/>
          <a:chExt cx="0" cy="0"/>
        </a:xfrm>
      </p:grpSpPr>
      <p:sp>
        <p:nvSpPr>
          <p:cNvPr id="41" name="Google Shape;41;p8"/>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8"/>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8"/>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8"/>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8"/>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seul" type="titleOnly">
  <p:cSld name="TITLE_ONLY">
    <p:spTree>
      <p:nvGrpSpPr>
        <p:cNvPr id="49" name="Shape 49"/>
        <p:cNvGrpSpPr/>
        <p:nvPr/>
      </p:nvGrpSpPr>
      <p:grpSpPr>
        <a:xfrm>
          <a:off x="0" y="0"/>
          <a:ext cx="0" cy="0"/>
          <a:chOff x="0" y="0"/>
          <a:chExt cx="0" cy="0"/>
        </a:xfrm>
      </p:grpSpPr>
      <p:sp>
        <p:nvSpPr>
          <p:cNvPr id="50" name="Google Shape;50;p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 type="blank">
  <p:cSld name="BLANK">
    <p:spTree>
      <p:nvGrpSpPr>
        <p:cNvPr id="54" name="Shape 54"/>
        <p:cNvGrpSpPr/>
        <p:nvPr/>
      </p:nvGrpSpPr>
      <p:grpSpPr>
        <a:xfrm>
          <a:off x="0" y="0"/>
          <a:ext cx="0" cy="0"/>
          <a:chOff x="0" y="0"/>
          <a:chExt cx="0" cy="0"/>
        </a:xfrm>
      </p:grpSpPr>
      <p:sp>
        <p:nvSpPr>
          <p:cNvPr id="55" name="Google Shape;55;p1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u avec légende" type="objTx">
  <p:cSld name="OBJECT_WITH_CAPTION_TEXT">
    <p:spTree>
      <p:nvGrpSpPr>
        <p:cNvPr id="58" name="Shape 58"/>
        <p:cNvGrpSpPr/>
        <p:nvPr/>
      </p:nvGrpSpPr>
      <p:grpSpPr>
        <a:xfrm>
          <a:off x="0" y="0"/>
          <a:ext cx="0" cy="0"/>
          <a:chOff x="0" y="0"/>
          <a:chExt cx="0" cy="0"/>
        </a:xfrm>
      </p:grpSpPr>
      <p:sp>
        <p:nvSpPr>
          <p:cNvPr id="59" name="Google Shape;59;p11"/>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1"/>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1"/>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avec légende" type="picTx">
  <p:cSld name="PICTURE_WITH_CAPTION_TEXT">
    <p:spTree>
      <p:nvGrpSpPr>
        <p:cNvPr id="65" name="Shape 65"/>
        <p:cNvGrpSpPr/>
        <p:nvPr/>
      </p:nvGrpSpPr>
      <p:grpSpPr>
        <a:xfrm>
          <a:off x="0" y="0"/>
          <a:ext cx="0" cy="0"/>
          <a:chOff x="0" y="0"/>
          <a:chExt cx="0" cy="0"/>
        </a:xfrm>
      </p:grpSpPr>
      <p:sp>
        <p:nvSpPr>
          <p:cNvPr id="66" name="Google Shape;66;p12"/>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2"/>
          <p:cNvSpPr/>
          <p:nvPr>
            <p:ph idx="2" type="pic"/>
          </p:nvPr>
        </p:nvSpPr>
        <p:spPr>
          <a:xfrm>
            <a:off x="3887391" y="987426"/>
            <a:ext cx="4629150" cy="4873625"/>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2"/>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6.jpg"/><Relationship Id="rId5"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4.jpg"/><Relationship Id="rId5"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4.jpg"/><Relationship Id="rId5" Type="http://schemas.openxmlformats.org/officeDocument/2006/relationships/image" Target="../media/image16.jpg"/><Relationship Id="rId6" Type="http://schemas.openxmlformats.org/officeDocument/2006/relationships/image" Target="../media/image15.jpg"/><Relationship Id="rId7"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4.jpg"/><Relationship Id="rId5" Type="http://schemas.openxmlformats.org/officeDocument/2006/relationships/image" Target="../media/image16.jpg"/><Relationship Id="rId6" Type="http://schemas.openxmlformats.org/officeDocument/2006/relationships/image" Target="../media/image17.jpg"/><Relationship Id="rId7" Type="http://schemas.openxmlformats.org/officeDocument/2006/relationships/hyperlink" Target="https://www.researchgate.net/publication/296642077_Production_of_a_Composite_Monocoque_Frame_for_a_Formula_SAE_Racecar"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4.jpg"/><Relationship Id="rId9" Type="http://schemas.openxmlformats.org/officeDocument/2006/relationships/image" Target="../media/image18.png"/><Relationship Id="rId5" Type="http://schemas.openxmlformats.org/officeDocument/2006/relationships/image" Target="../media/image16.jp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4.jpg"/><Relationship Id="rId5"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36.png"/><Relationship Id="rId5"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2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30.png"/><Relationship Id="rId5"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32.png"/><Relationship Id="rId5"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3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3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34.jpg"/><Relationship Id="rId5"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34.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png"/><Relationship Id="rId4" Type="http://schemas.openxmlformats.org/officeDocument/2006/relationships/image" Target="../media/image37.png"/><Relationship Id="rId11" Type="http://schemas.openxmlformats.org/officeDocument/2006/relationships/image" Target="../media/image39.png"/><Relationship Id="rId10" Type="http://schemas.openxmlformats.org/officeDocument/2006/relationships/image" Target="../media/image41.png"/><Relationship Id="rId12" Type="http://schemas.openxmlformats.org/officeDocument/2006/relationships/hyperlink" Target="https://epsabox.kad-office.com/w/D2I_du_SFF_20_S23" TargetMode="External"/><Relationship Id="rId9" Type="http://schemas.openxmlformats.org/officeDocument/2006/relationships/image" Target="../media/image38.png"/><Relationship Id="rId5" Type="http://schemas.openxmlformats.org/officeDocument/2006/relationships/hyperlink" Target="https://epsabox.kad-office.com/w/Retour_d%27exp%C3%A9rience_du_v%C3%A9hicule_STUF%272014-Dynamix_v1.0_au_SAE%272014_Italy" TargetMode="External"/><Relationship Id="rId6" Type="http://schemas.openxmlformats.org/officeDocument/2006/relationships/hyperlink" Target="https://epsabox.kad-office.com/w/Boite_de_proto-connaissance_Olympix_v1.0" TargetMode="External"/><Relationship Id="rId7" Type="http://schemas.openxmlformats.org/officeDocument/2006/relationships/image" Target="../media/image40.png"/><Relationship Id="rId8" Type="http://schemas.openxmlformats.org/officeDocument/2006/relationships/hyperlink" Target="https://epsabox.kad-office.com/w/Boite_de_proto-connaissance_interg%C3%A9n%C3%A9rationnelle_Optimus_v1.0"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hyperlink" Target="https://epsabox.kad-office.com/w/CdCF_20_S23" TargetMode="External"/><Relationship Id="rId5"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38.png"/><Relationship Id="rId5"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jpg"/><Relationship Id="rId5" Type="http://schemas.openxmlformats.org/officeDocument/2006/relationships/image" Target="../media/image6.jpg"/><Relationship Id="rId6" Type="http://schemas.openxmlformats.org/officeDocument/2006/relationships/image" Target="../media/image7.jpg"/><Relationship Id="rId7" Type="http://schemas.openxmlformats.org/officeDocument/2006/relationships/image" Target="../media/image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png"/><Relationship Id="rId4" Type="http://schemas.openxmlformats.org/officeDocument/2006/relationships/image" Target="../media/image45.png"/><Relationship Id="rId5"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png"/><Relationship Id="rId4"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png"/><Relationship Id="rId4" Type="http://schemas.openxmlformats.org/officeDocument/2006/relationships/image" Target="../media/image44.png"/><Relationship Id="rId5"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
          <p:cNvSpPr txBox="1"/>
          <p:nvPr/>
        </p:nvSpPr>
        <p:spPr>
          <a:xfrm>
            <a:off x="0" y="0"/>
            <a:ext cx="9144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2381E"/>
                </a:solidFill>
                <a:latin typeface="Calibri"/>
                <a:ea typeface="Calibri"/>
                <a:cs typeface="Calibri"/>
                <a:sym typeface="Calibri"/>
              </a:rPr>
              <a:t>TOP Pré-Dim </a:t>
            </a:r>
            <a:endParaRPr b="0" i="0" sz="1400" u="none" cap="none" strike="noStrike">
              <a:solidFill>
                <a:schemeClr val="dk1"/>
              </a:solidFill>
              <a:latin typeface="Arial"/>
              <a:ea typeface="Arial"/>
              <a:cs typeface="Arial"/>
              <a:sym typeface="Arial"/>
            </a:endParaRPr>
          </a:p>
        </p:txBody>
      </p:sp>
      <p:pic>
        <p:nvPicPr>
          <p:cNvPr id="89" name="Google Shape;89;p1"/>
          <p:cNvPicPr preferRelativeResize="0"/>
          <p:nvPr/>
        </p:nvPicPr>
        <p:blipFill>
          <a:blip r:embed="rId4">
            <a:alphaModFix/>
          </a:blip>
          <a:stretch>
            <a:fillRect/>
          </a:stretch>
        </p:blipFill>
        <p:spPr>
          <a:xfrm>
            <a:off x="2395538" y="2909881"/>
            <a:ext cx="4352925" cy="1038225"/>
          </a:xfrm>
          <a:prstGeom prst="rect">
            <a:avLst/>
          </a:prstGeom>
          <a:noFill/>
          <a:ln>
            <a:noFill/>
          </a:ln>
        </p:spPr>
      </p:pic>
      <p:sp>
        <p:nvSpPr>
          <p:cNvPr id="90" name="Google Shape;90;p1"/>
          <p:cNvSpPr txBox="1"/>
          <p:nvPr/>
        </p:nvSpPr>
        <p:spPr>
          <a:xfrm>
            <a:off x="8114100" y="6544800"/>
            <a:ext cx="10299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Calibri"/>
                <a:ea typeface="Calibri"/>
                <a:cs typeface="Calibri"/>
                <a:sym typeface="Calibri"/>
              </a:rPr>
              <a:t>Version 3.0</a:t>
            </a:r>
            <a:endParaRPr>
              <a:latin typeface="Calibri"/>
              <a:ea typeface="Calibri"/>
              <a:cs typeface="Calibri"/>
              <a:sym typeface="Calibri"/>
            </a:endParaRPr>
          </a:p>
        </p:txBody>
      </p:sp>
      <p:sp>
        <p:nvSpPr>
          <p:cNvPr id="91" name="Google Shape;91;p1"/>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92" name="Google Shape;92;p1"/>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g5b6d2886cc_1_6"/>
          <p:cNvSpPr txBox="1"/>
          <p:nvPr/>
        </p:nvSpPr>
        <p:spPr>
          <a:xfrm>
            <a:off x="0" y="586525"/>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2381E"/>
                </a:solidFill>
                <a:latin typeface="Calibri"/>
                <a:ea typeface="Calibri"/>
                <a:cs typeface="Calibri"/>
                <a:sym typeface="Calibri"/>
              </a:rPr>
              <a:t>TOP Pré-Dim </a:t>
            </a:r>
            <a:endParaRPr b="1" i="0" sz="2400" u="sng" cap="none" strike="noStrike">
              <a:solidFill>
                <a:srgbClr val="C2381E"/>
              </a:solidFill>
              <a:latin typeface="Calibri"/>
              <a:ea typeface="Calibri"/>
              <a:cs typeface="Calibri"/>
              <a:sym typeface="Calibri"/>
            </a:endParaRPr>
          </a:p>
          <a:p>
            <a:pPr indent="0" lvl="0" marL="0" marR="0" rtl="0" algn="ctr">
              <a:lnSpc>
                <a:spcPct val="100000"/>
              </a:lnSpc>
              <a:spcBef>
                <a:spcPts val="0"/>
              </a:spcBef>
              <a:spcAft>
                <a:spcPts val="0"/>
              </a:spcAft>
              <a:buNone/>
            </a:pPr>
            <a:r>
              <a:rPr b="1" lang="fr-FR" sz="2400" u="sng">
                <a:latin typeface="Calibri"/>
                <a:ea typeface="Calibri"/>
                <a:cs typeface="Calibri"/>
                <a:sym typeface="Calibri"/>
              </a:rPr>
              <a:t>Invictus</a:t>
            </a:r>
            <a:endParaRPr b="1" sz="2400" u="sng">
              <a:latin typeface="Calibri"/>
              <a:ea typeface="Calibri"/>
              <a:cs typeface="Calibri"/>
              <a:sym typeface="Calibri"/>
            </a:endParaRPr>
          </a:p>
          <a:p>
            <a:pPr indent="0" lvl="0" marL="0" marR="0" rtl="0" algn="l">
              <a:lnSpc>
                <a:spcPct val="100000"/>
              </a:lnSpc>
              <a:spcBef>
                <a:spcPts val="0"/>
              </a:spcBef>
              <a:spcAft>
                <a:spcPts val="0"/>
              </a:spcAft>
              <a:buNone/>
            </a:pPr>
            <a:r>
              <a:t/>
            </a:r>
            <a:endParaRPr b="1" sz="2400" u="sng">
              <a:latin typeface="Calibri"/>
              <a:ea typeface="Calibri"/>
              <a:cs typeface="Calibri"/>
              <a:sym typeface="Calibri"/>
            </a:endParaRPr>
          </a:p>
        </p:txBody>
      </p:sp>
      <p:sp>
        <p:nvSpPr>
          <p:cNvPr id="209" name="Google Shape;209;g5b6d2886cc_1_6"/>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210" name="Google Shape;210;g5b6d2886cc_1_6"/>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211" name="Google Shape;211;g5b6d2886cc_1_6"/>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graphicFrame>
        <p:nvGraphicFramePr>
          <p:cNvPr id="212" name="Google Shape;212;g5b6d2886cc_1_6"/>
          <p:cNvGraphicFramePr/>
          <p:nvPr/>
        </p:nvGraphicFramePr>
        <p:xfrm>
          <a:off x="25" y="2044623"/>
          <a:ext cx="3000000" cy="3000000"/>
        </p:xfrm>
        <a:graphic>
          <a:graphicData uri="http://schemas.openxmlformats.org/drawingml/2006/table">
            <a:tbl>
              <a:tblPr bandRow="1" firstRow="1">
                <a:noFill/>
                <a:tableStyleId>{9D46E74F-C03A-45A9-9FC2-EBF74F666B90}</a:tableStyleId>
              </a:tblPr>
              <a:tblGrid>
                <a:gridCol w="1848000"/>
                <a:gridCol w="3551350"/>
                <a:gridCol w="1163250"/>
                <a:gridCol w="1644750"/>
                <a:gridCol w="936650"/>
              </a:tblGrid>
              <a:tr h="4080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u="none" cap="none" strike="noStrike"/>
                        <a:t>Fonction primaire</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u="none" cap="none" strike="noStrike"/>
                        <a:t>Fonction secondaire</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u="none" cap="none" strike="noStrike"/>
                        <a:t>Critère</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u="none" cap="none" strike="noStrike"/>
                        <a:t>Niveau</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u="none" cap="none" strike="noStrike"/>
                        <a:t>Flexibilité</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3675">
                <a:tc>
                  <a:txBody>
                    <a:bodyPr>
                      <a:noAutofit/>
                    </a:bodyPr>
                    <a:lstStyle/>
                    <a:p>
                      <a:pPr indent="0" lvl="0" marL="0" rtl="0" algn="l">
                        <a:spcBef>
                          <a:spcPts val="0"/>
                        </a:spcBef>
                        <a:spcAft>
                          <a:spcPts val="0"/>
                        </a:spcAft>
                        <a:buNone/>
                      </a:pPr>
                      <a:r>
                        <a:rPr b="1" lang="fr-FR"/>
                        <a:t>FP1 : Classement à la compétition</a:t>
                      </a:r>
                      <a:endParaRPr b="1"/>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Points</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500</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-5%</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5675">
                <a:tc>
                  <a:txBody>
                    <a:bodyPr>
                      <a:noAutofit/>
                    </a:bodyPr>
                    <a:lstStyle/>
                    <a:p>
                      <a:pPr indent="0" lvl="0" marL="0" rtl="0" algn="l">
                        <a:spcBef>
                          <a:spcPts val="0"/>
                        </a:spcBef>
                        <a:spcAft>
                          <a:spcPts val="0"/>
                        </a:spcAft>
                        <a:buNone/>
                      </a:pPr>
                      <a:r>
                        <a:t/>
                      </a:r>
                      <a:endParaRPr b="1"/>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FP1-1 : Respecter le règlement</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Binaire</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oui</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0</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3675">
                <a:tc>
                  <a:txBody>
                    <a:bodyPr>
                      <a:noAutofit/>
                    </a:bodyPr>
                    <a:lstStyle/>
                    <a:p>
                      <a:pPr indent="0" lvl="0" marL="0" rtl="0" algn="l">
                        <a:spcBef>
                          <a:spcPts val="0"/>
                        </a:spcBef>
                        <a:spcAft>
                          <a:spcPts val="0"/>
                        </a:spcAft>
                        <a:buNone/>
                      </a:pPr>
                      <a:r>
                        <a:t/>
                      </a:r>
                      <a:endParaRPr b="1"/>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FP1-2 : Rapport poids/puissance</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kg/ch</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2.4</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+0.1</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3675">
                <a:tc>
                  <a:txBody>
                    <a:bodyPr>
                      <a:noAutofit/>
                    </a:bodyPr>
                    <a:lstStyle/>
                    <a:p>
                      <a:pPr indent="0" lvl="0" marL="0" rtl="0" algn="l">
                        <a:spcBef>
                          <a:spcPts val="0"/>
                        </a:spcBef>
                        <a:spcAft>
                          <a:spcPts val="0"/>
                        </a:spcAft>
                        <a:buNone/>
                      </a:pPr>
                      <a:r>
                        <a:t/>
                      </a:r>
                      <a:endParaRPr b="1"/>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FP1-3 : Voie</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mm</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1250mm</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3675">
                <a:tc>
                  <a:txBody>
                    <a:bodyPr>
                      <a:noAutofit/>
                    </a:bodyPr>
                    <a:lstStyle/>
                    <a:p>
                      <a:pPr indent="0" lvl="0" marL="0" rtl="0" algn="l">
                        <a:spcBef>
                          <a:spcPts val="0"/>
                        </a:spcBef>
                        <a:spcAft>
                          <a:spcPts val="0"/>
                        </a:spcAft>
                        <a:buNone/>
                      </a:pPr>
                      <a:r>
                        <a:t/>
                      </a:r>
                      <a:endParaRPr b="1"/>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FP1-4 : Empattement</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mm</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1550mm</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+10/-30</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3675">
                <a:tc>
                  <a:txBody>
                    <a:bodyPr>
                      <a:noAutofit/>
                    </a:bodyPr>
                    <a:lstStyle/>
                    <a:p>
                      <a:pPr indent="0" lvl="0" marL="0" rtl="0" algn="l">
                        <a:spcBef>
                          <a:spcPts val="0"/>
                        </a:spcBef>
                        <a:spcAft>
                          <a:spcPts val="0"/>
                        </a:spcAft>
                        <a:buNone/>
                      </a:pPr>
                      <a:r>
                        <a:t/>
                      </a:r>
                      <a:endParaRPr b="1"/>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FP1-5 : Hauteur du centre de gravité</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mm</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270mm</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+/-10</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3675">
                <a:tc>
                  <a:txBody>
                    <a:bodyPr>
                      <a:noAutofit/>
                    </a:bodyPr>
                    <a:lstStyle/>
                    <a:p>
                      <a:pPr indent="0" lvl="0" marL="0" rtl="0" algn="l">
                        <a:spcBef>
                          <a:spcPts val="0"/>
                        </a:spcBef>
                        <a:spcAft>
                          <a:spcPts val="0"/>
                        </a:spcAft>
                        <a:buNone/>
                      </a:pPr>
                      <a:r>
                        <a:t/>
                      </a:r>
                      <a:endParaRPr b="1"/>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FP1-6 : Répartition de masse</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60% AR</a:t>
                      </a:r>
                      <a:endParaRPr/>
                    </a:p>
                    <a:p>
                      <a:pPr indent="0" lvl="0" marL="0" rtl="0" algn="l">
                        <a:spcBef>
                          <a:spcPts val="0"/>
                        </a:spcBef>
                        <a:spcAft>
                          <a:spcPts val="0"/>
                        </a:spcAft>
                        <a:buNone/>
                      </a:pPr>
                      <a:r>
                        <a:rPr lang="fr-FR"/>
                        <a:t>40% AV</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3675">
                <a:tc>
                  <a:txBody>
                    <a:bodyPr>
                      <a:noAutofit/>
                    </a:bodyPr>
                    <a:lstStyle/>
                    <a:p>
                      <a:pPr indent="0" lvl="0" marL="0" rtl="0" algn="l">
                        <a:spcBef>
                          <a:spcPts val="0"/>
                        </a:spcBef>
                        <a:spcAft>
                          <a:spcPts val="0"/>
                        </a:spcAft>
                        <a:buNone/>
                      </a:pPr>
                      <a:r>
                        <a:rPr b="1" lang="fr-FR"/>
                        <a:t>FC1 : Durée de vie</a:t>
                      </a:r>
                      <a:endParaRPr b="1"/>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FC1-1 : Durée de vie</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km</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1000</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min</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3675">
                <a:tc>
                  <a:txBody>
                    <a:bodyPr>
                      <a:noAutofit/>
                    </a:bodyPr>
                    <a:lstStyle/>
                    <a:p>
                      <a:pPr indent="0" lvl="0" marL="0" rtl="0" algn="l">
                        <a:spcBef>
                          <a:spcPts val="0"/>
                        </a:spcBef>
                        <a:spcAft>
                          <a:spcPts val="0"/>
                        </a:spcAft>
                        <a:buNone/>
                      </a:pPr>
                      <a:r>
                        <a:t/>
                      </a:r>
                      <a:endParaRPr b="1"/>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FC1-2 : Fiabilité</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3675">
                <a:tc>
                  <a:txBody>
                    <a:bodyPr>
                      <a:noAutofit/>
                    </a:bodyPr>
                    <a:lstStyle/>
                    <a:p>
                      <a:pPr indent="0" lvl="0" marL="0" rtl="0" algn="l">
                        <a:spcBef>
                          <a:spcPts val="0"/>
                        </a:spcBef>
                        <a:spcAft>
                          <a:spcPts val="0"/>
                        </a:spcAft>
                        <a:buNone/>
                      </a:pPr>
                      <a:r>
                        <a:t/>
                      </a:r>
                      <a:endParaRPr b="1"/>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FC1-3 : Résistance à la pluie</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*IP</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IPX4</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0</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13" name="Google Shape;213;g5b6d2886cc_1_6"/>
          <p:cNvSpPr txBox="1"/>
          <p:nvPr/>
        </p:nvSpPr>
        <p:spPr>
          <a:xfrm>
            <a:off x="7839025" y="91325"/>
            <a:ext cx="6954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TLS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g5b6d2886cc_1_0"/>
          <p:cNvSpPr txBox="1"/>
          <p:nvPr/>
        </p:nvSpPr>
        <p:spPr>
          <a:xfrm>
            <a:off x="0" y="586525"/>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2381E"/>
                </a:solidFill>
                <a:latin typeface="Calibri"/>
                <a:ea typeface="Calibri"/>
                <a:cs typeface="Calibri"/>
                <a:sym typeface="Calibri"/>
              </a:rPr>
              <a:t>TOP Pré-Dim </a:t>
            </a:r>
            <a:endParaRPr b="1" i="0" sz="2400" u="sng" cap="none" strike="noStrike">
              <a:solidFill>
                <a:srgbClr val="C2381E"/>
              </a:solidFill>
              <a:latin typeface="Calibri"/>
              <a:ea typeface="Calibri"/>
              <a:cs typeface="Calibri"/>
              <a:sym typeface="Calibri"/>
            </a:endParaRPr>
          </a:p>
          <a:p>
            <a:pPr indent="0" lvl="0" marL="0" marR="0" rtl="0" algn="ctr">
              <a:lnSpc>
                <a:spcPct val="100000"/>
              </a:lnSpc>
              <a:spcBef>
                <a:spcPts val="0"/>
              </a:spcBef>
              <a:spcAft>
                <a:spcPts val="0"/>
              </a:spcAft>
              <a:buNone/>
            </a:pPr>
            <a:r>
              <a:rPr b="1" lang="fr-FR" sz="2400" u="sng">
                <a:latin typeface="Calibri"/>
                <a:ea typeface="Calibri"/>
                <a:cs typeface="Calibri"/>
                <a:sym typeface="Calibri"/>
              </a:rPr>
              <a:t>Aérodynamique</a:t>
            </a:r>
            <a:endParaRPr b="1" sz="2400" u="sng">
              <a:latin typeface="Calibri"/>
              <a:ea typeface="Calibri"/>
              <a:cs typeface="Calibri"/>
              <a:sym typeface="Calibri"/>
            </a:endParaRPr>
          </a:p>
        </p:txBody>
      </p:sp>
      <p:sp>
        <p:nvSpPr>
          <p:cNvPr id="219" name="Google Shape;219;g5b6d2886cc_1_0"/>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220" name="Google Shape;220;g5b6d2886cc_1_0"/>
          <p:cNvSpPr txBox="1"/>
          <p:nvPr/>
        </p:nvSpPr>
        <p:spPr>
          <a:xfrm>
            <a:off x="970950" y="1348525"/>
            <a:ext cx="2162400" cy="185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285750" lvl="0" marL="425450" marR="0" rtl="0" algn="l">
              <a:lnSpc>
                <a:spcPct val="100000"/>
              </a:lnSpc>
              <a:spcBef>
                <a:spcPts val="0"/>
              </a:spcBef>
              <a:spcAft>
                <a:spcPts val="0"/>
              </a:spcAft>
              <a:buClr>
                <a:srgbClr val="000000"/>
              </a:buClr>
              <a:buSzPts val="1400"/>
              <a:buFont typeface="Arial"/>
              <a:buChar char="-"/>
            </a:pPr>
            <a:r>
              <a:rPr b="1" lang="fr-FR"/>
              <a:t>Roadmap</a:t>
            </a:r>
            <a:endParaRPr b="1"/>
          </a:p>
          <a:p>
            <a:pPr indent="-285750" lvl="0" marL="425450" marR="0" rtl="0" algn="l">
              <a:lnSpc>
                <a:spcPct val="100000"/>
              </a:lnSpc>
              <a:spcBef>
                <a:spcPts val="0"/>
              </a:spcBef>
              <a:spcAft>
                <a:spcPts val="0"/>
              </a:spcAft>
              <a:buClr>
                <a:srgbClr val="000000"/>
              </a:buClr>
              <a:buSzPts val="1400"/>
              <a:buFont typeface="Arial"/>
              <a:buChar char="-"/>
            </a:pPr>
            <a:r>
              <a:rPr b="1" lang="fr-FR"/>
              <a:t>Ouïes</a:t>
            </a:r>
            <a:endParaRPr b="1"/>
          </a:p>
          <a:p>
            <a:pPr indent="-285750" lvl="0" marL="425450" marR="0" rtl="0" algn="l">
              <a:lnSpc>
                <a:spcPct val="100000"/>
              </a:lnSpc>
              <a:spcBef>
                <a:spcPts val="0"/>
              </a:spcBef>
              <a:spcAft>
                <a:spcPts val="0"/>
              </a:spcAft>
              <a:buSzPts val="1400"/>
              <a:buChar char="-"/>
            </a:pPr>
            <a:r>
              <a:rPr b="1" lang="fr-FR"/>
              <a:t>Ailes</a:t>
            </a:r>
            <a:endParaRPr b="1"/>
          </a:p>
          <a:p>
            <a:pPr indent="0" lvl="0" marL="457200" marR="0" rtl="0" algn="l">
              <a:lnSpc>
                <a:spcPct val="100000"/>
              </a:lnSpc>
              <a:spcBef>
                <a:spcPts val="0"/>
              </a:spcBef>
              <a:spcAft>
                <a:spcPts val="0"/>
              </a:spcAft>
              <a:buNone/>
            </a:pPr>
            <a:r>
              <a:t/>
            </a:r>
            <a:endParaRPr b="1"/>
          </a:p>
        </p:txBody>
      </p:sp>
      <p:sp>
        <p:nvSpPr>
          <p:cNvPr id="221" name="Google Shape;221;g5b6d2886cc_1_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222" name="Google Shape;222;g5b6d2886cc_1_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223" name="Google Shape;223;g5b6d2886cc_1_0"/>
          <p:cNvSpPr txBox="1"/>
          <p:nvPr/>
        </p:nvSpPr>
        <p:spPr>
          <a:xfrm>
            <a:off x="7839025" y="91325"/>
            <a:ext cx="6954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TLS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g5b6d2886cc_7_0"/>
          <p:cNvSpPr txBox="1"/>
          <p:nvPr/>
        </p:nvSpPr>
        <p:spPr>
          <a:xfrm>
            <a:off x="0" y="586525"/>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2381E"/>
                </a:solidFill>
                <a:latin typeface="Calibri"/>
                <a:ea typeface="Calibri"/>
                <a:cs typeface="Calibri"/>
                <a:sym typeface="Calibri"/>
              </a:rPr>
              <a:t>TOP Pré-Dim </a:t>
            </a:r>
            <a:endParaRPr b="1" i="0" sz="2400" u="sng" cap="none" strike="noStrike">
              <a:solidFill>
                <a:srgbClr val="C2381E"/>
              </a:solidFill>
              <a:latin typeface="Calibri"/>
              <a:ea typeface="Calibri"/>
              <a:cs typeface="Calibri"/>
              <a:sym typeface="Calibri"/>
            </a:endParaRPr>
          </a:p>
          <a:p>
            <a:pPr indent="0" lvl="0" marL="0" marR="0" rtl="0" algn="ctr">
              <a:lnSpc>
                <a:spcPct val="100000"/>
              </a:lnSpc>
              <a:spcBef>
                <a:spcPts val="0"/>
              </a:spcBef>
              <a:spcAft>
                <a:spcPts val="0"/>
              </a:spcAft>
              <a:buNone/>
            </a:pPr>
            <a:r>
              <a:rPr b="1" lang="fr-FR" sz="2400" u="sng">
                <a:latin typeface="Calibri"/>
                <a:ea typeface="Calibri"/>
                <a:cs typeface="Calibri"/>
                <a:sym typeface="Calibri"/>
              </a:rPr>
              <a:t>Roadmap </a:t>
            </a:r>
            <a:r>
              <a:rPr b="1" lang="fr-FR" sz="2400" u="sng">
                <a:latin typeface="Calibri"/>
                <a:ea typeface="Calibri"/>
                <a:cs typeface="Calibri"/>
                <a:sym typeface="Calibri"/>
              </a:rPr>
              <a:t>Aéro</a:t>
            </a:r>
            <a:endParaRPr b="1" sz="2400" u="sng">
              <a:latin typeface="Calibri"/>
              <a:ea typeface="Calibri"/>
              <a:cs typeface="Calibri"/>
              <a:sym typeface="Calibri"/>
            </a:endParaRPr>
          </a:p>
        </p:txBody>
      </p:sp>
      <p:sp>
        <p:nvSpPr>
          <p:cNvPr id="229" name="Google Shape;229;g5b6d2886cc_7_0"/>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230" name="Google Shape;230;g5b6d2886cc_7_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231" name="Google Shape;231;g5b6d2886cc_7_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grpSp>
        <p:nvGrpSpPr>
          <p:cNvPr id="232" name="Google Shape;232;g5b6d2886cc_7_0"/>
          <p:cNvGrpSpPr/>
          <p:nvPr/>
        </p:nvGrpSpPr>
        <p:grpSpPr>
          <a:xfrm>
            <a:off x="313" y="2988925"/>
            <a:ext cx="1606073" cy="1029825"/>
            <a:chOff x="796138" y="1574025"/>
            <a:chExt cx="1606073" cy="1029825"/>
          </a:xfrm>
        </p:grpSpPr>
        <p:grpSp>
          <p:nvGrpSpPr>
            <p:cNvPr id="233" name="Google Shape;233;g5b6d2886cc_7_0"/>
            <p:cNvGrpSpPr/>
            <p:nvPr/>
          </p:nvGrpSpPr>
          <p:grpSpPr>
            <a:xfrm>
              <a:off x="796138" y="1695421"/>
              <a:ext cx="1606073" cy="908429"/>
              <a:chOff x="796138" y="1695421"/>
              <a:chExt cx="1606073" cy="908429"/>
            </a:xfrm>
          </p:grpSpPr>
          <p:cxnSp>
            <p:nvCxnSpPr>
              <p:cNvPr id="234" name="Google Shape;234;g5b6d2886cc_7_0"/>
              <p:cNvCxnSpPr/>
              <p:nvPr/>
            </p:nvCxnSpPr>
            <p:spPr>
              <a:xfrm>
                <a:off x="1664415" y="1695421"/>
                <a:ext cx="718500" cy="741900"/>
              </a:xfrm>
              <a:prstGeom prst="straightConnector1">
                <a:avLst/>
              </a:prstGeom>
              <a:noFill/>
              <a:ln cap="flat" cmpd="sng" w="9525">
                <a:solidFill>
                  <a:srgbClr val="0D5DDF"/>
                </a:solidFill>
                <a:prstDash val="solid"/>
                <a:round/>
                <a:headEnd len="sm" w="sm" type="none"/>
                <a:tailEnd len="sm" w="sm" type="none"/>
              </a:ln>
              <a:effectLst>
                <a:outerShdw blurRad="57150" rotWithShape="0" algn="bl" dir="5400000" dist="19050">
                  <a:srgbClr val="FFFFFF">
                    <a:alpha val="50000"/>
                  </a:srgbClr>
                </a:outerShdw>
              </a:effectLst>
            </p:spPr>
          </p:cxnSp>
          <p:sp>
            <p:nvSpPr>
              <p:cNvPr id="235" name="Google Shape;235;g5b6d2886cc_7_0"/>
              <p:cNvSpPr/>
              <p:nvPr/>
            </p:nvSpPr>
            <p:spPr>
              <a:xfrm flipH="1">
                <a:off x="796138" y="2306625"/>
                <a:ext cx="1605900" cy="143400"/>
              </a:xfrm>
              <a:prstGeom prst="parallelogram">
                <a:avLst>
                  <a:gd fmla="val 96952" name="adj"/>
                </a:avLst>
              </a:prstGeom>
              <a:solidFill>
                <a:srgbClr val="0D5DDF"/>
              </a:solidFill>
              <a:ln>
                <a:noFill/>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fr-FR"/>
                  <a:t>  </a:t>
                </a:r>
                <a:endParaRPr/>
              </a:p>
            </p:txBody>
          </p:sp>
          <p:sp>
            <p:nvSpPr>
              <p:cNvPr id="236" name="Google Shape;236;g5b6d2886cc_7_0"/>
              <p:cNvSpPr/>
              <p:nvPr/>
            </p:nvSpPr>
            <p:spPr>
              <a:xfrm>
                <a:off x="796311" y="2460450"/>
                <a:ext cx="1605900" cy="143400"/>
              </a:xfrm>
              <a:prstGeom prst="parallelogram">
                <a:avLst>
                  <a:gd fmla="val 96952" name="adj"/>
                </a:avLst>
              </a:prstGeom>
              <a:solidFill>
                <a:srgbClr val="0944A1"/>
              </a:solidFill>
              <a:ln>
                <a:noFill/>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g5b6d2886cc_7_0"/>
            <p:cNvSpPr txBox="1"/>
            <p:nvPr/>
          </p:nvSpPr>
          <p:spPr>
            <a:xfrm>
              <a:off x="857029" y="1574025"/>
              <a:ext cx="852600" cy="2412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FR" sz="800">
                  <a:solidFill>
                    <a:srgbClr val="0C58D3"/>
                  </a:solidFill>
                  <a:latin typeface="Roboto"/>
                  <a:ea typeface="Roboto"/>
                  <a:cs typeface="Roboto"/>
                  <a:sym typeface="Roboto"/>
                </a:rPr>
                <a:t>Top PréDim</a:t>
              </a:r>
              <a:endParaRPr sz="800">
                <a:solidFill>
                  <a:srgbClr val="0C58D3"/>
                </a:solidFill>
                <a:latin typeface="Roboto"/>
                <a:ea typeface="Roboto"/>
                <a:cs typeface="Roboto"/>
                <a:sym typeface="Roboto"/>
              </a:endParaRPr>
            </a:p>
          </p:txBody>
        </p:sp>
      </p:grpSp>
      <p:grpSp>
        <p:nvGrpSpPr>
          <p:cNvPr id="238" name="Google Shape;238;g5b6d2886cc_7_0"/>
          <p:cNvGrpSpPr/>
          <p:nvPr/>
        </p:nvGrpSpPr>
        <p:grpSpPr>
          <a:xfrm>
            <a:off x="2973025" y="2988925"/>
            <a:ext cx="1606082" cy="2315200"/>
            <a:chOff x="3768850" y="1574025"/>
            <a:chExt cx="1606082" cy="2315200"/>
          </a:xfrm>
        </p:grpSpPr>
        <p:cxnSp>
          <p:nvCxnSpPr>
            <p:cNvPr id="239" name="Google Shape;239;g5b6d2886cc_7_0"/>
            <p:cNvCxnSpPr/>
            <p:nvPr/>
          </p:nvCxnSpPr>
          <p:spPr>
            <a:xfrm>
              <a:off x="4637135"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40" name="Google Shape;240;g5b6d2886cc_7_0"/>
            <p:cNvSpPr/>
            <p:nvPr/>
          </p:nvSpPr>
          <p:spPr>
            <a:xfrm flipH="1">
              <a:off x="376885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FR"/>
                <a:t>  </a:t>
              </a:r>
              <a:endParaRPr/>
            </a:p>
          </p:txBody>
        </p:sp>
        <p:sp>
          <p:nvSpPr>
            <p:cNvPr id="241" name="Google Shape;241;g5b6d2886cc_7_0"/>
            <p:cNvSpPr/>
            <p:nvPr/>
          </p:nvSpPr>
          <p:spPr>
            <a:xfrm>
              <a:off x="376903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5b6d2886cc_7_0"/>
            <p:cNvSpPr txBox="1"/>
            <p:nvPr/>
          </p:nvSpPr>
          <p:spPr>
            <a:xfrm>
              <a:off x="3892441" y="3151825"/>
              <a:ext cx="13242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FR" sz="800">
                  <a:solidFill>
                    <a:srgbClr val="858585"/>
                  </a:solidFill>
                  <a:latin typeface="Roboto"/>
                  <a:ea typeface="Roboto"/>
                  <a:cs typeface="Roboto"/>
                  <a:sym typeface="Roboto"/>
                </a:rPr>
                <a:t>•Recalage des modèles</a:t>
              </a:r>
              <a:endParaRPr sz="800">
                <a:solidFill>
                  <a:srgbClr val="858585"/>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fr-FR" sz="800">
                  <a:solidFill>
                    <a:srgbClr val="858585"/>
                  </a:solidFill>
                  <a:latin typeface="Roboto"/>
                  <a:ea typeface="Roboto"/>
                  <a:cs typeface="Roboto"/>
                  <a:sym typeface="Roboto"/>
                </a:rPr>
                <a:t>•Finaliser la maquette CATIA et les attaches</a:t>
              </a:r>
              <a:endParaRPr sz="800">
                <a:solidFill>
                  <a:srgbClr val="858585"/>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fr-FR" sz="800">
                  <a:solidFill>
                    <a:srgbClr val="858585"/>
                  </a:solidFill>
                  <a:latin typeface="Roboto"/>
                  <a:ea typeface="Roboto"/>
                  <a:cs typeface="Roboto"/>
                  <a:sym typeface="Roboto"/>
                </a:rPr>
                <a:t>•Vérification règlement</a:t>
              </a:r>
              <a:endParaRPr sz="800">
                <a:solidFill>
                  <a:srgbClr val="858585"/>
                </a:solidFill>
                <a:latin typeface="Roboto"/>
                <a:ea typeface="Roboto"/>
                <a:cs typeface="Roboto"/>
                <a:sym typeface="Roboto"/>
              </a:endParaRPr>
            </a:p>
            <a:p>
              <a:pPr indent="0" lvl="0" marL="0" rtl="0" algn="l">
                <a:lnSpc>
                  <a:spcPct val="115000"/>
                </a:lnSpc>
                <a:spcBef>
                  <a:spcPts val="0"/>
                </a:spcBef>
                <a:spcAft>
                  <a:spcPts val="1600"/>
                </a:spcAft>
                <a:buNone/>
              </a:pPr>
              <a:r>
                <a:t/>
              </a:r>
              <a:endParaRPr sz="800">
                <a:solidFill>
                  <a:srgbClr val="858585"/>
                </a:solidFill>
                <a:latin typeface="Roboto"/>
                <a:ea typeface="Roboto"/>
                <a:cs typeface="Roboto"/>
                <a:sym typeface="Roboto"/>
              </a:endParaRPr>
            </a:p>
          </p:txBody>
        </p:sp>
        <p:sp>
          <p:nvSpPr>
            <p:cNvPr id="243" name="Google Shape;243;g5b6d2886cc_7_0"/>
            <p:cNvSpPr txBox="1"/>
            <p:nvPr/>
          </p:nvSpPr>
          <p:spPr>
            <a:xfrm>
              <a:off x="3768850" y="1574025"/>
              <a:ext cx="915000" cy="365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fr-FR" sz="800">
                  <a:solidFill>
                    <a:srgbClr val="858585"/>
                  </a:solidFill>
                  <a:latin typeface="Roboto"/>
                  <a:ea typeface="Roboto"/>
                  <a:cs typeface="Roboto"/>
                  <a:sym typeface="Roboto"/>
                </a:rPr>
                <a:t>Top Copeau - Mi-Novembre</a:t>
              </a:r>
              <a:endParaRPr sz="800">
                <a:solidFill>
                  <a:srgbClr val="858585"/>
                </a:solidFill>
                <a:latin typeface="Roboto"/>
                <a:ea typeface="Roboto"/>
                <a:cs typeface="Roboto"/>
                <a:sym typeface="Roboto"/>
              </a:endParaRPr>
            </a:p>
          </p:txBody>
        </p:sp>
      </p:grpSp>
      <p:grpSp>
        <p:nvGrpSpPr>
          <p:cNvPr id="244" name="Google Shape;244;g5b6d2886cc_7_0"/>
          <p:cNvGrpSpPr/>
          <p:nvPr/>
        </p:nvGrpSpPr>
        <p:grpSpPr>
          <a:xfrm>
            <a:off x="4460816" y="2988925"/>
            <a:ext cx="1606073" cy="2315200"/>
            <a:chOff x="5256641" y="1574025"/>
            <a:chExt cx="1606073" cy="2315200"/>
          </a:xfrm>
        </p:grpSpPr>
        <p:cxnSp>
          <p:nvCxnSpPr>
            <p:cNvPr id="245" name="Google Shape;245;g5b6d2886cc_7_0"/>
            <p:cNvCxnSpPr/>
            <p:nvPr/>
          </p:nvCxnSpPr>
          <p:spPr>
            <a:xfrm>
              <a:off x="6124917"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46" name="Google Shape;246;g5b6d2886cc_7_0"/>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FR"/>
                <a:t>  </a:t>
              </a:r>
              <a:endParaRPr/>
            </a:p>
          </p:txBody>
        </p:sp>
        <p:sp>
          <p:nvSpPr>
            <p:cNvPr id="247" name="Google Shape;247;g5b6d2886cc_7_0"/>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5b6d2886cc_7_0"/>
            <p:cNvSpPr txBox="1"/>
            <p:nvPr/>
          </p:nvSpPr>
          <p:spPr>
            <a:xfrm>
              <a:off x="5473866" y="3151825"/>
              <a:ext cx="13242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FR" sz="800">
                  <a:solidFill>
                    <a:srgbClr val="858585"/>
                  </a:solidFill>
                  <a:latin typeface="Roboto"/>
                  <a:ea typeface="Roboto"/>
                  <a:cs typeface="Roboto"/>
                  <a:sym typeface="Roboto"/>
                </a:rPr>
                <a:t>•Production</a:t>
              </a:r>
              <a:endParaRPr sz="800">
                <a:solidFill>
                  <a:srgbClr val="858585"/>
                </a:solidFill>
                <a:latin typeface="Roboto"/>
                <a:ea typeface="Roboto"/>
                <a:cs typeface="Roboto"/>
                <a:sym typeface="Roboto"/>
              </a:endParaRPr>
            </a:p>
            <a:p>
              <a:pPr indent="0" lvl="0" marL="0" rtl="0" algn="l">
                <a:lnSpc>
                  <a:spcPct val="115000"/>
                </a:lnSpc>
                <a:spcBef>
                  <a:spcPts val="0"/>
                </a:spcBef>
                <a:spcAft>
                  <a:spcPts val="1600"/>
                </a:spcAft>
                <a:buNone/>
              </a:pPr>
              <a:r>
                <a:t/>
              </a:r>
              <a:endParaRPr sz="800">
                <a:solidFill>
                  <a:srgbClr val="858585"/>
                </a:solidFill>
                <a:latin typeface="Roboto"/>
                <a:ea typeface="Roboto"/>
                <a:cs typeface="Roboto"/>
                <a:sym typeface="Roboto"/>
              </a:endParaRPr>
            </a:p>
          </p:txBody>
        </p:sp>
        <p:sp>
          <p:nvSpPr>
            <p:cNvPr id="249" name="Google Shape;249;g5b6d2886cc_7_0"/>
            <p:cNvSpPr txBox="1"/>
            <p:nvPr/>
          </p:nvSpPr>
          <p:spPr>
            <a:xfrm>
              <a:off x="5453200" y="1574025"/>
              <a:ext cx="718500" cy="400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fr-FR" sz="800">
                  <a:solidFill>
                    <a:srgbClr val="858585"/>
                  </a:solidFill>
                  <a:latin typeface="Roboto"/>
                  <a:ea typeface="Roboto"/>
                  <a:cs typeface="Roboto"/>
                  <a:sym typeface="Roboto"/>
                </a:rPr>
                <a:t>Top Organe - Mi-Février</a:t>
              </a:r>
              <a:endParaRPr sz="800">
                <a:solidFill>
                  <a:srgbClr val="858585"/>
                </a:solidFill>
                <a:latin typeface="Roboto"/>
                <a:ea typeface="Roboto"/>
                <a:cs typeface="Roboto"/>
                <a:sym typeface="Roboto"/>
              </a:endParaRPr>
            </a:p>
          </p:txBody>
        </p:sp>
      </p:grpSp>
      <p:grpSp>
        <p:nvGrpSpPr>
          <p:cNvPr id="250" name="Google Shape;250;g5b6d2886cc_7_0"/>
          <p:cNvGrpSpPr/>
          <p:nvPr/>
        </p:nvGrpSpPr>
        <p:grpSpPr>
          <a:xfrm>
            <a:off x="5945739" y="2988925"/>
            <a:ext cx="1606073" cy="2315200"/>
            <a:chOff x="6741789" y="1574025"/>
            <a:chExt cx="1606073" cy="2315200"/>
          </a:xfrm>
        </p:grpSpPr>
        <p:cxnSp>
          <p:nvCxnSpPr>
            <p:cNvPr id="251" name="Google Shape;251;g5b6d2886cc_7_0"/>
            <p:cNvCxnSpPr/>
            <p:nvPr/>
          </p:nvCxnSpPr>
          <p:spPr>
            <a:xfrm>
              <a:off x="7610066"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52" name="Google Shape;252;g5b6d2886cc_7_0"/>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FR"/>
                <a:t>  </a:t>
              </a:r>
              <a:endParaRPr/>
            </a:p>
          </p:txBody>
        </p:sp>
        <p:sp>
          <p:nvSpPr>
            <p:cNvPr id="253" name="Google Shape;253;g5b6d2886cc_7_0"/>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5b6d2886cc_7_0"/>
            <p:cNvSpPr txBox="1"/>
            <p:nvPr/>
          </p:nvSpPr>
          <p:spPr>
            <a:xfrm>
              <a:off x="6868139" y="3151825"/>
              <a:ext cx="13242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FR" sz="800">
                  <a:solidFill>
                    <a:srgbClr val="858585"/>
                  </a:solidFill>
                  <a:latin typeface="Roboto"/>
                  <a:ea typeface="Roboto"/>
                  <a:cs typeface="Roboto"/>
                  <a:sym typeface="Roboto"/>
                </a:rPr>
                <a:t>•Test en soufflerie</a:t>
              </a:r>
              <a:endParaRPr sz="800">
                <a:solidFill>
                  <a:srgbClr val="858585"/>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fr-FR" sz="800">
                  <a:solidFill>
                    <a:srgbClr val="858585"/>
                  </a:solidFill>
                  <a:latin typeface="Roboto"/>
                  <a:ea typeface="Roboto"/>
                  <a:cs typeface="Roboto"/>
                  <a:sym typeface="Roboto"/>
                </a:rPr>
                <a:t>•Intégration</a:t>
              </a:r>
              <a:endParaRPr sz="800">
                <a:solidFill>
                  <a:srgbClr val="858585"/>
                </a:solidFill>
                <a:latin typeface="Roboto"/>
                <a:ea typeface="Roboto"/>
                <a:cs typeface="Roboto"/>
                <a:sym typeface="Roboto"/>
              </a:endParaRPr>
            </a:p>
            <a:p>
              <a:pPr indent="0" lvl="0" marL="0" rtl="0" algn="l">
                <a:lnSpc>
                  <a:spcPct val="115000"/>
                </a:lnSpc>
                <a:spcBef>
                  <a:spcPts val="0"/>
                </a:spcBef>
                <a:spcAft>
                  <a:spcPts val="1600"/>
                </a:spcAft>
                <a:buNone/>
              </a:pPr>
              <a:r>
                <a:t/>
              </a:r>
              <a:endParaRPr sz="800">
                <a:solidFill>
                  <a:srgbClr val="858585"/>
                </a:solidFill>
                <a:latin typeface="Roboto"/>
                <a:ea typeface="Roboto"/>
                <a:cs typeface="Roboto"/>
                <a:sym typeface="Roboto"/>
              </a:endParaRPr>
            </a:p>
          </p:txBody>
        </p:sp>
        <p:sp>
          <p:nvSpPr>
            <p:cNvPr id="255" name="Google Shape;255;g5b6d2886cc_7_0"/>
            <p:cNvSpPr txBox="1"/>
            <p:nvPr/>
          </p:nvSpPr>
          <p:spPr>
            <a:xfrm>
              <a:off x="6907049" y="1574025"/>
              <a:ext cx="7527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fr-FR" sz="800">
                  <a:solidFill>
                    <a:srgbClr val="858585"/>
                  </a:solidFill>
                  <a:latin typeface="Roboto"/>
                  <a:ea typeface="Roboto"/>
                  <a:cs typeface="Roboto"/>
                  <a:sym typeface="Roboto"/>
                </a:rPr>
                <a:t>Top Moteur</a:t>
              </a:r>
              <a:endParaRPr sz="800">
                <a:solidFill>
                  <a:srgbClr val="858585"/>
                </a:solidFill>
                <a:latin typeface="Roboto"/>
                <a:ea typeface="Roboto"/>
                <a:cs typeface="Roboto"/>
                <a:sym typeface="Roboto"/>
              </a:endParaRPr>
            </a:p>
          </p:txBody>
        </p:sp>
      </p:grpSp>
      <p:grpSp>
        <p:nvGrpSpPr>
          <p:cNvPr id="256" name="Google Shape;256;g5b6d2886cc_7_0"/>
          <p:cNvGrpSpPr/>
          <p:nvPr/>
        </p:nvGrpSpPr>
        <p:grpSpPr>
          <a:xfrm>
            <a:off x="1485484" y="2988925"/>
            <a:ext cx="1606073" cy="2315200"/>
            <a:chOff x="3768859" y="1574025"/>
            <a:chExt cx="1606073" cy="2315200"/>
          </a:xfrm>
        </p:grpSpPr>
        <p:cxnSp>
          <p:nvCxnSpPr>
            <p:cNvPr id="257" name="Google Shape;257;g5b6d2886cc_7_0"/>
            <p:cNvCxnSpPr/>
            <p:nvPr/>
          </p:nvCxnSpPr>
          <p:spPr>
            <a:xfrm>
              <a:off x="4637135"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58" name="Google Shape;258;g5b6d2886cc_7_0"/>
            <p:cNvSpPr/>
            <p:nvPr/>
          </p:nvSpPr>
          <p:spPr>
            <a:xfrm flipH="1">
              <a:off x="376885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FR"/>
                <a:t>  </a:t>
              </a:r>
              <a:endParaRPr/>
            </a:p>
          </p:txBody>
        </p:sp>
        <p:sp>
          <p:nvSpPr>
            <p:cNvPr id="259" name="Google Shape;259;g5b6d2886cc_7_0"/>
            <p:cNvSpPr/>
            <p:nvPr/>
          </p:nvSpPr>
          <p:spPr>
            <a:xfrm>
              <a:off x="376903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5b6d2886cc_7_0"/>
            <p:cNvSpPr txBox="1"/>
            <p:nvPr/>
          </p:nvSpPr>
          <p:spPr>
            <a:xfrm>
              <a:off x="3892441" y="3151825"/>
              <a:ext cx="13242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FR" sz="800">
                  <a:solidFill>
                    <a:srgbClr val="858585"/>
                  </a:solidFill>
                  <a:latin typeface="Roboto"/>
                  <a:ea typeface="Roboto"/>
                  <a:cs typeface="Roboto"/>
                  <a:sym typeface="Roboto"/>
                </a:rPr>
                <a:t>•Prototypage</a:t>
              </a:r>
              <a:endParaRPr sz="800">
                <a:solidFill>
                  <a:srgbClr val="858585"/>
                </a:solidFill>
                <a:latin typeface="Roboto"/>
                <a:ea typeface="Roboto"/>
                <a:cs typeface="Roboto"/>
                <a:sym typeface="Roboto"/>
              </a:endParaRPr>
            </a:p>
            <a:p>
              <a:pPr indent="0" lvl="0" marL="0" rtl="0" algn="l">
                <a:lnSpc>
                  <a:spcPct val="115000"/>
                </a:lnSpc>
                <a:spcBef>
                  <a:spcPts val="0"/>
                </a:spcBef>
                <a:spcAft>
                  <a:spcPts val="0"/>
                </a:spcAft>
                <a:buNone/>
              </a:pPr>
              <a:r>
                <a:rPr lang="fr-FR" sz="800">
                  <a:solidFill>
                    <a:srgbClr val="858585"/>
                  </a:solidFill>
                  <a:latin typeface="Roboto"/>
                  <a:ea typeface="Roboto"/>
                  <a:cs typeface="Roboto"/>
                  <a:sym typeface="Roboto"/>
                </a:rPr>
                <a:t>•Test en soufflerie</a:t>
              </a:r>
              <a:endParaRPr sz="800">
                <a:solidFill>
                  <a:srgbClr val="858585"/>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858585"/>
                </a:solidFill>
                <a:latin typeface="Roboto"/>
                <a:ea typeface="Roboto"/>
                <a:cs typeface="Roboto"/>
                <a:sym typeface="Roboto"/>
              </a:endParaRPr>
            </a:p>
            <a:p>
              <a:pPr indent="0" lvl="0" marL="0" rtl="0" algn="l">
                <a:lnSpc>
                  <a:spcPct val="115000"/>
                </a:lnSpc>
                <a:spcBef>
                  <a:spcPts val="0"/>
                </a:spcBef>
                <a:spcAft>
                  <a:spcPts val="1600"/>
                </a:spcAft>
                <a:buNone/>
              </a:pPr>
              <a:r>
                <a:t/>
              </a:r>
              <a:endParaRPr sz="800">
                <a:solidFill>
                  <a:srgbClr val="858585"/>
                </a:solidFill>
                <a:latin typeface="Roboto"/>
                <a:ea typeface="Roboto"/>
                <a:cs typeface="Roboto"/>
                <a:sym typeface="Roboto"/>
              </a:endParaRPr>
            </a:p>
          </p:txBody>
        </p:sp>
        <p:sp>
          <p:nvSpPr>
            <p:cNvPr id="261" name="Google Shape;261;g5b6d2886cc_7_0"/>
            <p:cNvSpPr txBox="1"/>
            <p:nvPr/>
          </p:nvSpPr>
          <p:spPr>
            <a:xfrm>
              <a:off x="3769025" y="1574025"/>
              <a:ext cx="914700" cy="400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fr-FR" sz="800">
                  <a:solidFill>
                    <a:srgbClr val="858585"/>
                  </a:solidFill>
                  <a:latin typeface="Roboto"/>
                  <a:ea typeface="Roboto"/>
                  <a:cs typeface="Roboto"/>
                  <a:sym typeface="Roboto"/>
                </a:rPr>
                <a:t>Top Synthèse - Fin Septembre</a:t>
              </a:r>
              <a:endParaRPr sz="800">
                <a:solidFill>
                  <a:srgbClr val="858585"/>
                </a:solidFill>
                <a:latin typeface="Roboto"/>
                <a:ea typeface="Roboto"/>
                <a:cs typeface="Roboto"/>
                <a:sym typeface="Roboto"/>
              </a:endParaRPr>
            </a:p>
          </p:txBody>
        </p:sp>
      </p:grpSp>
      <p:grpSp>
        <p:nvGrpSpPr>
          <p:cNvPr id="262" name="Google Shape;262;g5b6d2886cc_7_0"/>
          <p:cNvGrpSpPr/>
          <p:nvPr/>
        </p:nvGrpSpPr>
        <p:grpSpPr>
          <a:xfrm>
            <a:off x="7436164" y="2988925"/>
            <a:ext cx="1606073" cy="2315200"/>
            <a:chOff x="6741789" y="1574025"/>
            <a:chExt cx="1606073" cy="2315200"/>
          </a:xfrm>
        </p:grpSpPr>
        <p:cxnSp>
          <p:nvCxnSpPr>
            <p:cNvPr id="263" name="Google Shape;263;g5b6d2886cc_7_0"/>
            <p:cNvCxnSpPr/>
            <p:nvPr/>
          </p:nvCxnSpPr>
          <p:spPr>
            <a:xfrm>
              <a:off x="7610066"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64" name="Google Shape;264;g5b6d2886cc_7_0"/>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FR"/>
                <a:t>  </a:t>
              </a:r>
              <a:endParaRPr/>
            </a:p>
          </p:txBody>
        </p:sp>
        <p:sp>
          <p:nvSpPr>
            <p:cNvPr id="265" name="Google Shape;265;g5b6d2886cc_7_0"/>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5b6d2886cc_7_0"/>
            <p:cNvSpPr txBox="1"/>
            <p:nvPr/>
          </p:nvSpPr>
          <p:spPr>
            <a:xfrm>
              <a:off x="6868139" y="3151825"/>
              <a:ext cx="13242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FR" sz="800">
                  <a:solidFill>
                    <a:srgbClr val="858585"/>
                  </a:solidFill>
                  <a:latin typeface="Roboto"/>
                  <a:ea typeface="Roboto"/>
                  <a:cs typeface="Roboto"/>
                  <a:sym typeface="Roboto"/>
                </a:rPr>
                <a:t>•Test sur le véhicule</a:t>
              </a:r>
              <a:endParaRPr sz="800">
                <a:solidFill>
                  <a:srgbClr val="858585"/>
                </a:solidFill>
                <a:latin typeface="Roboto"/>
                <a:ea typeface="Roboto"/>
                <a:cs typeface="Roboto"/>
                <a:sym typeface="Roboto"/>
              </a:endParaRPr>
            </a:p>
            <a:p>
              <a:pPr indent="0" lvl="0" marL="0" rtl="0" algn="l">
                <a:lnSpc>
                  <a:spcPct val="115000"/>
                </a:lnSpc>
                <a:spcBef>
                  <a:spcPts val="0"/>
                </a:spcBef>
                <a:spcAft>
                  <a:spcPts val="1600"/>
                </a:spcAft>
                <a:buNone/>
              </a:pPr>
              <a:r>
                <a:t/>
              </a:r>
              <a:endParaRPr sz="800">
                <a:solidFill>
                  <a:srgbClr val="858585"/>
                </a:solidFill>
                <a:latin typeface="Roboto"/>
                <a:ea typeface="Roboto"/>
                <a:cs typeface="Roboto"/>
                <a:sym typeface="Roboto"/>
              </a:endParaRPr>
            </a:p>
          </p:txBody>
        </p:sp>
        <p:sp>
          <p:nvSpPr>
            <p:cNvPr id="267" name="Google Shape;267;g5b6d2886cc_7_0"/>
            <p:cNvSpPr txBox="1"/>
            <p:nvPr/>
          </p:nvSpPr>
          <p:spPr>
            <a:xfrm>
              <a:off x="6820200" y="1574025"/>
              <a:ext cx="8394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fr-FR" sz="800">
                  <a:solidFill>
                    <a:srgbClr val="858585"/>
                  </a:solidFill>
                  <a:latin typeface="Roboto"/>
                  <a:ea typeface="Roboto"/>
                  <a:cs typeface="Roboto"/>
                  <a:sym typeface="Roboto"/>
                </a:rPr>
                <a:t>Compétition</a:t>
              </a:r>
              <a:endParaRPr sz="800">
                <a:solidFill>
                  <a:srgbClr val="858585"/>
                </a:solidFill>
                <a:latin typeface="Roboto"/>
                <a:ea typeface="Roboto"/>
                <a:cs typeface="Roboto"/>
                <a:sym typeface="Roboto"/>
              </a:endParaRPr>
            </a:p>
          </p:txBody>
        </p:sp>
      </p:grpSp>
      <p:sp>
        <p:nvSpPr>
          <p:cNvPr id="268" name="Google Shape;268;g5b6d2886cc_7_0"/>
          <p:cNvSpPr txBox="1"/>
          <p:nvPr/>
        </p:nvSpPr>
        <p:spPr>
          <a:xfrm>
            <a:off x="7839025" y="91325"/>
            <a:ext cx="6954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TLS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g5b6d2886cc_1_48"/>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Aérodynamique</a:t>
            </a:r>
            <a:endParaRPr b="0" i="0" sz="2400" u="none" cap="none" strike="noStrike">
              <a:solidFill>
                <a:schemeClr val="dk1"/>
              </a:solidFill>
              <a:latin typeface="Arial"/>
              <a:ea typeface="Arial"/>
              <a:cs typeface="Arial"/>
              <a:sym typeface="Arial"/>
            </a:endParaRPr>
          </a:p>
        </p:txBody>
      </p:sp>
      <p:sp>
        <p:nvSpPr>
          <p:cNvPr id="274" name="Google Shape;274;g5b6d2886cc_1_48"/>
          <p:cNvSpPr txBox="1"/>
          <p:nvPr/>
        </p:nvSpPr>
        <p:spPr>
          <a:xfrm>
            <a:off x="0" y="594998"/>
            <a:ext cx="5211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Ailes (avant et arrière)</a:t>
            </a:r>
            <a:endParaRPr b="1" sz="1200"/>
          </a:p>
          <a:p>
            <a:pPr indent="0" lvl="0" marL="0" marR="0" rtl="0" algn="l">
              <a:lnSpc>
                <a:spcPct val="100000"/>
              </a:lnSpc>
              <a:spcBef>
                <a:spcPts val="0"/>
              </a:spcBef>
              <a:spcAft>
                <a:spcPts val="0"/>
              </a:spcAft>
              <a:buNone/>
            </a:pPr>
            <a:r>
              <a:t/>
            </a:r>
            <a:endParaRPr b="1" sz="1200"/>
          </a:p>
        </p:txBody>
      </p:sp>
      <p:sp>
        <p:nvSpPr>
          <p:cNvPr id="275" name="Google Shape;275;g5b6d2886cc_1_48"/>
          <p:cNvSpPr txBox="1"/>
          <p:nvPr/>
        </p:nvSpPr>
        <p:spPr>
          <a:xfrm>
            <a:off x="0" y="1056675"/>
            <a:ext cx="5211000" cy="26826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1200" u="none" cap="none" strike="noStrike">
                <a:solidFill>
                  <a:srgbClr val="000000"/>
                </a:solidFill>
                <a:latin typeface="Arial"/>
                <a:ea typeface="Arial"/>
                <a:cs typeface="Arial"/>
                <a:sym typeface="Arial"/>
              </a:rPr>
              <a:t>Exigences</a:t>
            </a:r>
            <a:r>
              <a:rPr b="1" lang="fr-FR" sz="1200"/>
              <a:t> :</a:t>
            </a:r>
            <a:endParaRPr/>
          </a:p>
          <a:p>
            <a:pPr indent="0" lvl="0" marL="0" marR="0" rtl="0" algn="l">
              <a:lnSpc>
                <a:spcPct val="100000"/>
              </a:lnSpc>
              <a:spcBef>
                <a:spcPts val="0"/>
              </a:spcBef>
              <a:spcAft>
                <a:spcPts val="0"/>
              </a:spcAft>
              <a:buNone/>
            </a:pPr>
            <a:r>
              <a:rPr lang="fr-FR"/>
              <a:t>Apporter de la déportance en minimisant la </a:t>
            </a:r>
            <a:r>
              <a:rPr lang="fr-FR"/>
              <a:t>traînée</a:t>
            </a:r>
            <a:endParaRPr/>
          </a:p>
          <a:p>
            <a:pPr indent="0" lvl="0" marL="0" marR="0" rtl="0" algn="l">
              <a:lnSpc>
                <a:spcPct val="100000"/>
              </a:lnSpc>
              <a:spcBef>
                <a:spcPts val="0"/>
              </a:spcBef>
              <a:spcAft>
                <a:spcPts val="0"/>
              </a:spcAft>
              <a:buNone/>
            </a:pPr>
            <a:r>
              <a:t/>
            </a:r>
            <a:endParaRPr sz="1100"/>
          </a:p>
          <a:p>
            <a:pPr indent="0" lvl="0" marL="0" rtl="0" algn="l">
              <a:spcBef>
                <a:spcPts val="0"/>
              </a:spcBef>
              <a:spcAft>
                <a:spcPts val="0"/>
              </a:spcAft>
              <a:buNone/>
            </a:pPr>
            <a:r>
              <a:rPr b="1" lang="fr-FR" sz="1200">
                <a:solidFill>
                  <a:schemeClr val="dk1"/>
                </a:solidFill>
              </a:rPr>
              <a:t>Cas de charges</a:t>
            </a:r>
            <a:r>
              <a:rPr lang="fr-FR">
                <a:solidFill>
                  <a:schemeClr val="dk1"/>
                </a:solidFill>
              </a:rPr>
              <a:t> :</a:t>
            </a:r>
            <a:endParaRPr>
              <a:solidFill>
                <a:schemeClr val="dk1"/>
              </a:solidFill>
            </a:endParaRPr>
          </a:p>
          <a:p>
            <a:pPr indent="0" lvl="0" marL="0" rtl="0" algn="l">
              <a:spcBef>
                <a:spcPts val="0"/>
              </a:spcBef>
              <a:spcAft>
                <a:spcPts val="0"/>
              </a:spcAft>
              <a:buNone/>
            </a:pPr>
            <a:r>
              <a:rPr b="1" lang="fr-FR" u="sng">
                <a:solidFill>
                  <a:schemeClr val="dk1"/>
                </a:solidFill>
              </a:rPr>
              <a:t>Nom. :</a:t>
            </a:r>
            <a:r>
              <a:rPr lang="fr-FR">
                <a:solidFill>
                  <a:schemeClr val="dk1"/>
                </a:solidFill>
              </a:rPr>
              <a:t> 500N de downforce (par aileron, à 100km/h) (équivaut à ~750 Pa)</a:t>
            </a:r>
            <a:endParaRPr>
              <a:solidFill>
                <a:schemeClr val="dk1"/>
              </a:solidFill>
            </a:endParaRPr>
          </a:p>
          <a:p>
            <a:pPr indent="0" lvl="0" marL="0" rtl="0" algn="l">
              <a:spcBef>
                <a:spcPts val="0"/>
              </a:spcBef>
              <a:spcAft>
                <a:spcPts val="0"/>
              </a:spcAft>
              <a:buNone/>
            </a:pPr>
            <a:r>
              <a:rPr b="1" lang="fr-FR" u="sng">
                <a:solidFill>
                  <a:schemeClr val="dk1"/>
                </a:solidFill>
              </a:rPr>
              <a:t>Lim. :</a:t>
            </a:r>
            <a:r>
              <a:rPr lang="fr-FR">
                <a:solidFill>
                  <a:schemeClr val="dk1"/>
                </a:solidFill>
              </a:rPr>
              <a:t> 800N de downforce (par aileron, à 120km/h))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marR="0" rtl="0" algn="l">
              <a:lnSpc>
                <a:spcPct val="100000"/>
              </a:lnSpc>
              <a:spcBef>
                <a:spcPts val="0"/>
              </a:spcBef>
              <a:spcAft>
                <a:spcPts val="0"/>
              </a:spcAft>
              <a:buNone/>
            </a:pPr>
            <a:r>
              <a:t/>
            </a:r>
            <a:endParaRPr sz="1100"/>
          </a:p>
        </p:txBody>
      </p:sp>
      <p:sp>
        <p:nvSpPr>
          <p:cNvPr id="276" name="Google Shape;276;g5b6d2886cc_1_48"/>
          <p:cNvSpPr txBox="1"/>
          <p:nvPr/>
        </p:nvSpPr>
        <p:spPr>
          <a:xfrm>
            <a:off x="7701850" y="91325"/>
            <a:ext cx="8325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TMN</a:t>
            </a:r>
            <a:endParaRPr/>
          </a:p>
        </p:txBody>
      </p:sp>
      <p:sp>
        <p:nvSpPr>
          <p:cNvPr id="277" name="Google Shape;277;g5b6d2886cc_1_48"/>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278" name="Google Shape;278;g5b6d2886cc_1_48"/>
          <p:cNvSpPr/>
          <p:nvPr/>
        </p:nvSpPr>
        <p:spPr>
          <a:xfrm>
            <a:off x="5211025" y="590550"/>
            <a:ext cx="3933000" cy="3223800"/>
          </a:xfrm>
          <a:prstGeom prst="rect">
            <a:avLst/>
          </a:pr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p:txBody>
      </p:sp>
      <p:sp>
        <p:nvSpPr>
          <p:cNvPr id="279" name="Google Shape;279;g5b6d2886cc_1_48"/>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280" name="Google Shape;280;g5b6d2886cc_1_48"/>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graphicFrame>
        <p:nvGraphicFramePr>
          <p:cNvPr id="281" name="Google Shape;281;g5b6d2886cc_1_48"/>
          <p:cNvGraphicFramePr/>
          <p:nvPr/>
        </p:nvGraphicFramePr>
        <p:xfrm>
          <a:off x="0" y="3939898"/>
          <a:ext cx="3000000" cy="3000000"/>
        </p:xfrm>
        <a:graphic>
          <a:graphicData uri="http://schemas.openxmlformats.org/drawingml/2006/table">
            <a:tbl>
              <a:tblPr bandRow="1" firstRow="1">
                <a:noFill/>
                <a:tableStyleId>{9D46E74F-C03A-45A9-9FC2-EBF74F666B90}</a:tableStyleId>
              </a:tblPr>
              <a:tblGrid>
                <a:gridCol w="1735425"/>
                <a:gridCol w="2786050"/>
                <a:gridCol w="2288700"/>
                <a:gridCol w="1464675"/>
                <a:gridCol w="869150"/>
              </a:tblGrid>
              <a:tr h="37285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u="none" cap="none" strike="noStrike"/>
                        <a:t>Fonction primaire</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u="none" cap="none" strike="noStrike"/>
                        <a:t>Fonction secondaire</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u="none" cap="none" strike="noStrike"/>
                        <a:t>Critère</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u="none" cap="none" strike="noStrike"/>
                        <a:t>Niveau</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Flexibilité</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1350">
                <a:tc rowSpan="5">
                  <a:txBody>
                    <a:bodyPr>
                      <a:noAutofit/>
                    </a:bodyPr>
                    <a:lstStyle/>
                    <a:p>
                      <a:pPr indent="0" lvl="0" marL="0" rtl="0" algn="l">
                        <a:spcBef>
                          <a:spcPts val="0"/>
                        </a:spcBef>
                        <a:spcAft>
                          <a:spcPts val="0"/>
                        </a:spcAft>
                        <a:buNone/>
                      </a:pPr>
                      <a:r>
                        <a:rPr b="1" lang="fr-FR" sz="1200"/>
                        <a:t>FP1 : Améliorer les performances du véhicule</a:t>
                      </a:r>
                      <a:endParaRPr b="1"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fr-FR" sz="1200">
                          <a:solidFill>
                            <a:schemeClr val="dk1"/>
                          </a:solidFill>
                        </a:rPr>
                        <a:t>P</a:t>
                      </a:r>
                      <a:r>
                        <a:rPr lang="fr-FR" sz="1200">
                          <a:solidFill>
                            <a:schemeClr val="dk1"/>
                          </a:solidFill>
                        </a:rPr>
                        <a:t>oints en plus à la compétition</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76575">
                <a:tc vMerge="1"/>
                <a:tc>
                  <a:txBody>
                    <a:bodyPr>
                      <a:noAutofit/>
                    </a:bodyPr>
                    <a:lstStyle/>
                    <a:p>
                      <a:pPr indent="0" lvl="0" marL="0" rtl="0" algn="l">
                        <a:spcBef>
                          <a:spcPts val="0"/>
                        </a:spcBef>
                        <a:spcAft>
                          <a:spcPts val="0"/>
                        </a:spcAft>
                        <a:buNone/>
                      </a:pPr>
                      <a:r>
                        <a:rPr lang="fr-FR" sz="1200"/>
                        <a:t>FP1-1 : Maximiser les performances aérodynamiques</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Rapport déportance/</a:t>
                      </a:r>
                      <a:r>
                        <a:rPr lang="fr-FR" sz="1200"/>
                        <a:t>traînée</a:t>
                      </a:r>
                      <a:endParaRPr sz="1200"/>
                    </a:p>
                    <a:p>
                      <a:pPr indent="0" lvl="0" marL="0" rtl="0" algn="l">
                        <a:spcBef>
                          <a:spcPts val="0"/>
                        </a:spcBef>
                        <a:spcAft>
                          <a:spcPts val="0"/>
                        </a:spcAft>
                        <a:buNone/>
                      </a:pPr>
                      <a:r>
                        <a:rPr lang="fr-FR" sz="1200"/>
                        <a:t>(ligne droite, 50 km/h)</a:t>
                      </a:r>
                      <a:endParaRPr sz="1200"/>
                    </a:p>
                    <a:p>
                      <a:pPr indent="0" lvl="0" marL="0" rtl="0" algn="l">
                        <a:spcBef>
                          <a:spcPts val="0"/>
                        </a:spcBef>
                        <a:spcAft>
                          <a:spcPts val="0"/>
                        </a:spcAft>
                        <a:buNone/>
                      </a:pPr>
                      <a:r>
                        <a:rPr lang="fr-FR" sz="1200"/>
                        <a:t>(ailerons uniquement)</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3</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0,5</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76575">
                <a:tc vMerge="1"/>
                <a:tc>
                  <a:txBody>
                    <a:bodyPr>
                      <a:noAutofit/>
                    </a:bodyPr>
                    <a:lstStyle/>
                    <a:p>
                      <a:pPr indent="0" lvl="0" marL="0" rtl="0" algn="l">
                        <a:spcBef>
                          <a:spcPts val="0"/>
                        </a:spcBef>
                        <a:spcAft>
                          <a:spcPts val="0"/>
                        </a:spcAft>
                        <a:buNone/>
                      </a:pPr>
                      <a:r>
                        <a:rPr lang="fr-FR" sz="1200"/>
                        <a:t>FP1-2 : Garantir la balance aéro (équilibre avant/arrière de la déportance)</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Rapport déport_av/déport_arr</a:t>
                      </a:r>
                      <a:endParaRPr sz="1200"/>
                    </a:p>
                    <a:p>
                      <a:pPr indent="0" lvl="0" marL="0" rtl="0" algn="l">
                        <a:spcBef>
                          <a:spcPts val="0"/>
                        </a:spcBef>
                        <a:spcAft>
                          <a:spcPts val="0"/>
                        </a:spcAft>
                        <a:buNone/>
                      </a:pPr>
                      <a:r>
                        <a:rPr lang="fr-FR" sz="1200"/>
                        <a:t>(idem)</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1</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20%</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6850">
                <a:tc vMerge="1"/>
                <a:tc>
                  <a:txBody>
                    <a:bodyPr>
                      <a:noAutofit/>
                    </a:bodyPr>
                    <a:lstStyle/>
                    <a:p>
                      <a:pPr indent="0" lvl="0" marL="0" rtl="0" algn="l">
                        <a:spcBef>
                          <a:spcPts val="0"/>
                        </a:spcBef>
                        <a:spcAft>
                          <a:spcPts val="0"/>
                        </a:spcAft>
                        <a:buNone/>
                      </a:pPr>
                      <a:r>
                        <a:rPr lang="fr-FR" sz="1200"/>
                        <a:t>FP1-4 : Minimiser la masse</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kg</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&lt; 10</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25%</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83900">
                <a:tc vMerge="1"/>
                <a:tc>
                  <a:txBody>
                    <a:bodyPr>
                      <a:noAutofit/>
                    </a:bodyPr>
                    <a:lstStyle/>
                    <a:p>
                      <a:pPr indent="0" lvl="0" marL="0" rtl="0" algn="l">
                        <a:spcBef>
                          <a:spcPts val="0"/>
                        </a:spcBef>
                        <a:spcAft>
                          <a:spcPts val="0"/>
                        </a:spcAft>
                        <a:buNone/>
                      </a:pPr>
                      <a:r>
                        <a:rPr lang="fr-FR" sz="1200"/>
                        <a:t>FP1-4 : </a:t>
                      </a:r>
                      <a:r>
                        <a:rPr lang="fr-FR" sz="1200"/>
                        <a:t>Être</a:t>
                      </a:r>
                      <a:r>
                        <a:rPr lang="fr-FR" sz="1200"/>
                        <a:t> réglable</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Plusieurs points de réglage pour les angles d’attaque</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282" name="Google Shape;282;g5b6d2886cc_1_48"/>
          <p:cNvPicPr preferRelativeResize="0"/>
          <p:nvPr/>
        </p:nvPicPr>
        <p:blipFill>
          <a:blip r:embed="rId4">
            <a:alphaModFix/>
          </a:blip>
          <a:stretch>
            <a:fillRect/>
          </a:stretch>
        </p:blipFill>
        <p:spPr>
          <a:xfrm>
            <a:off x="5301052" y="1884540"/>
            <a:ext cx="3603599" cy="1990725"/>
          </a:xfrm>
          <a:prstGeom prst="rect">
            <a:avLst/>
          </a:prstGeom>
          <a:noFill/>
          <a:ln>
            <a:noFill/>
          </a:ln>
        </p:spPr>
      </p:pic>
      <p:sp>
        <p:nvSpPr>
          <p:cNvPr id="283" name="Google Shape;283;g5b6d2886cc_1_48"/>
          <p:cNvSpPr txBox="1"/>
          <p:nvPr/>
        </p:nvSpPr>
        <p:spPr>
          <a:xfrm>
            <a:off x="5211025" y="586525"/>
            <a:ext cx="3933000" cy="13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Simulations :</a:t>
            </a:r>
            <a:endParaRPr>
              <a:latin typeface="Calibri"/>
              <a:ea typeface="Calibri"/>
              <a:cs typeface="Calibri"/>
              <a:sym typeface="Calibri"/>
            </a:endParaRPr>
          </a:p>
          <a:p>
            <a:pPr indent="0" lvl="0" marL="0" rtl="0" algn="l">
              <a:spcBef>
                <a:spcPts val="0"/>
              </a:spcBef>
              <a:spcAft>
                <a:spcPts val="0"/>
              </a:spcAft>
              <a:buNone/>
            </a:pPr>
            <a:r>
              <a:rPr lang="fr-FR">
                <a:latin typeface="Calibri"/>
                <a:ea typeface="Calibri"/>
                <a:cs typeface="Calibri"/>
                <a:sym typeface="Calibri"/>
              </a:rPr>
              <a:t>(ligne droite, 50km/h)</a:t>
            </a:r>
            <a:endParaRPr>
              <a:latin typeface="Calibri"/>
              <a:ea typeface="Calibri"/>
              <a:cs typeface="Calibri"/>
              <a:sym typeface="Calibri"/>
            </a:endParaRPr>
          </a:p>
          <a:p>
            <a:pPr indent="0" lvl="0" marL="0" rtl="0" algn="l">
              <a:spcBef>
                <a:spcPts val="0"/>
              </a:spcBef>
              <a:spcAft>
                <a:spcPts val="0"/>
              </a:spcAft>
              <a:buNone/>
            </a:pPr>
            <a:r>
              <a:rPr lang="fr-FR">
                <a:latin typeface="Calibri"/>
                <a:ea typeface="Calibri"/>
                <a:cs typeface="Calibri"/>
                <a:sym typeface="Calibri"/>
              </a:rPr>
              <a:t>Aile avant</a:t>
            </a:r>
            <a:endParaRPr>
              <a:latin typeface="Calibri"/>
              <a:ea typeface="Calibri"/>
              <a:cs typeface="Calibri"/>
              <a:sym typeface="Calibri"/>
            </a:endParaRPr>
          </a:p>
          <a:p>
            <a:pPr indent="0" lvl="0" marL="0" rtl="0" algn="l">
              <a:spcBef>
                <a:spcPts val="0"/>
              </a:spcBef>
              <a:spcAft>
                <a:spcPts val="0"/>
              </a:spcAft>
              <a:buNone/>
            </a:pPr>
            <a:r>
              <a:rPr lang="fr-FR">
                <a:latin typeface="Calibri"/>
                <a:ea typeface="Calibri"/>
                <a:cs typeface="Calibri"/>
                <a:sym typeface="Calibri"/>
              </a:rPr>
              <a:t>Aile arrière</a:t>
            </a:r>
            <a:endParaRPr>
              <a:latin typeface="Calibri"/>
              <a:ea typeface="Calibri"/>
              <a:cs typeface="Calibri"/>
              <a:sym typeface="Calibri"/>
            </a:endParaRPr>
          </a:p>
          <a:p>
            <a:pPr indent="0" lvl="0" marL="0" rtl="0" algn="l">
              <a:spcBef>
                <a:spcPts val="0"/>
              </a:spcBef>
              <a:spcAft>
                <a:spcPts val="0"/>
              </a:spcAft>
              <a:buNone/>
            </a:pPr>
            <a:r>
              <a:rPr lang="fr-FR">
                <a:latin typeface="Calibri"/>
                <a:ea typeface="Calibri"/>
                <a:cs typeface="Calibri"/>
                <a:sym typeface="Calibri"/>
              </a:rPr>
              <a:t>Ailes avant et arrière sur Optimus</a:t>
            </a:r>
            <a:endParaRPr>
              <a:latin typeface="Calibri"/>
              <a:ea typeface="Calibri"/>
              <a:cs typeface="Calibri"/>
              <a:sym typeface="Calibri"/>
            </a:endParaRPr>
          </a:p>
        </p:txBody>
      </p:sp>
      <p:pic>
        <p:nvPicPr>
          <p:cNvPr id="284" name="Google Shape;284;g5b6d2886cc_1_48"/>
          <p:cNvPicPr preferRelativeResize="0"/>
          <p:nvPr/>
        </p:nvPicPr>
        <p:blipFill>
          <a:blip r:embed="rId5">
            <a:alphaModFix/>
          </a:blip>
          <a:stretch>
            <a:fillRect/>
          </a:stretch>
        </p:blipFill>
        <p:spPr>
          <a:xfrm>
            <a:off x="-21" y="2820761"/>
            <a:ext cx="2886946" cy="1054525"/>
          </a:xfrm>
          <a:prstGeom prst="rect">
            <a:avLst/>
          </a:prstGeom>
          <a:noFill/>
          <a:ln>
            <a:noFill/>
          </a:ln>
        </p:spPr>
      </p:pic>
      <p:pic>
        <p:nvPicPr>
          <p:cNvPr id="285" name="Google Shape;285;g5b6d2886cc_1_48"/>
          <p:cNvPicPr preferRelativeResize="0"/>
          <p:nvPr/>
        </p:nvPicPr>
        <p:blipFill>
          <a:blip r:embed="rId6">
            <a:alphaModFix/>
          </a:blip>
          <a:stretch>
            <a:fillRect/>
          </a:stretch>
        </p:blipFill>
        <p:spPr>
          <a:xfrm>
            <a:off x="3088538" y="2581500"/>
            <a:ext cx="1920874" cy="1358400"/>
          </a:xfrm>
          <a:prstGeom prst="rect">
            <a:avLst/>
          </a:prstGeom>
          <a:noFill/>
          <a:ln>
            <a:noFill/>
          </a:ln>
        </p:spPr>
      </p:pic>
      <p:pic>
        <p:nvPicPr>
          <p:cNvPr id="286" name="Google Shape;286;g5b6d2886cc_1_48"/>
          <p:cNvPicPr preferRelativeResize="0"/>
          <p:nvPr/>
        </p:nvPicPr>
        <p:blipFill>
          <a:blip r:embed="rId7">
            <a:alphaModFix/>
          </a:blip>
          <a:stretch>
            <a:fillRect/>
          </a:stretch>
        </p:blipFill>
        <p:spPr>
          <a:xfrm>
            <a:off x="8470871" y="-78900"/>
            <a:ext cx="736650" cy="96481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g5b6d2886cc_1_37"/>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t>
            </a:r>
            <a:r>
              <a:rPr b="1" lang="fr-FR" sz="2400" u="sng">
                <a:solidFill>
                  <a:schemeClr val="dk1"/>
                </a:solidFill>
                <a:latin typeface="Calibri"/>
                <a:ea typeface="Calibri"/>
                <a:cs typeface="Calibri"/>
                <a:sym typeface="Calibri"/>
              </a:rPr>
              <a:t>Aérodynamique</a:t>
            </a:r>
            <a:endParaRPr b="0" i="0" sz="2400" u="none" cap="none" strike="noStrike">
              <a:solidFill>
                <a:schemeClr val="dk1"/>
              </a:solidFill>
              <a:latin typeface="Arial"/>
              <a:ea typeface="Arial"/>
              <a:cs typeface="Arial"/>
              <a:sym typeface="Arial"/>
            </a:endParaRPr>
          </a:p>
        </p:txBody>
      </p:sp>
      <p:sp>
        <p:nvSpPr>
          <p:cNvPr id="292" name="Google Shape;292;g5b6d2886cc_1_37"/>
          <p:cNvSpPr txBox="1"/>
          <p:nvPr/>
        </p:nvSpPr>
        <p:spPr>
          <a:xfrm>
            <a:off x="0" y="594998"/>
            <a:ext cx="5211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Ouïes</a:t>
            </a:r>
            <a:endParaRPr b="1" sz="1200"/>
          </a:p>
          <a:p>
            <a:pPr indent="0" lvl="0" marL="0" marR="0" rtl="0" algn="l">
              <a:lnSpc>
                <a:spcPct val="100000"/>
              </a:lnSpc>
              <a:spcBef>
                <a:spcPts val="0"/>
              </a:spcBef>
              <a:spcAft>
                <a:spcPts val="0"/>
              </a:spcAft>
              <a:buNone/>
            </a:pPr>
            <a:r>
              <a:t/>
            </a:r>
            <a:endParaRPr b="1" sz="1200"/>
          </a:p>
        </p:txBody>
      </p:sp>
      <p:sp>
        <p:nvSpPr>
          <p:cNvPr id="293" name="Google Shape;293;g5b6d2886cc_1_37"/>
          <p:cNvSpPr txBox="1"/>
          <p:nvPr/>
        </p:nvSpPr>
        <p:spPr>
          <a:xfrm>
            <a:off x="0" y="1056677"/>
            <a:ext cx="5211000" cy="17388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1200" u="none" cap="none" strike="noStrike">
                <a:solidFill>
                  <a:srgbClr val="000000"/>
                </a:solidFill>
                <a:latin typeface="Arial"/>
                <a:ea typeface="Arial"/>
                <a:cs typeface="Arial"/>
                <a:sym typeface="Arial"/>
              </a:rPr>
              <a:t>Exigences et cas de charges</a:t>
            </a:r>
            <a:endParaRPr/>
          </a:p>
          <a:p>
            <a:pPr indent="0" lvl="0" marL="0" marR="0" rtl="0" algn="l">
              <a:lnSpc>
                <a:spcPct val="100000"/>
              </a:lnSpc>
              <a:spcBef>
                <a:spcPts val="0"/>
              </a:spcBef>
              <a:spcAft>
                <a:spcPts val="0"/>
              </a:spcAft>
              <a:buNone/>
            </a:pPr>
            <a:r>
              <a:rPr lang="fr-FR"/>
              <a:t>Assainir le flux d’air sur les roues arrières</a:t>
            </a:r>
            <a:endParaRPr/>
          </a:p>
          <a:p>
            <a:pPr indent="0" lvl="0" marL="0" marR="0" rtl="0" algn="l">
              <a:lnSpc>
                <a:spcPct val="100000"/>
              </a:lnSpc>
              <a:spcBef>
                <a:spcPts val="0"/>
              </a:spcBef>
              <a:spcAft>
                <a:spcPts val="0"/>
              </a:spcAft>
              <a:buNone/>
            </a:pPr>
            <a:r>
              <a:rPr lang="fr-FR"/>
              <a:t>Améliorer l’esthétique globale du véhicule</a:t>
            </a:r>
            <a:endParaRPr/>
          </a:p>
          <a:p>
            <a:pPr indent="0" lvl="0" marL="0" marR="0" rtl="0" algn="l">
              <a:lnSpc>
                <a:spcPct val="100000"/>
              </a:lnSpc>
              <a:spcBef>
                <a:spcPts val="0"/>
              </a:spcBef>
              <a:spcAft>
                <a:spcPts val="0"/>
              </a:spcAft>
              <a:buNone/>
            </a:pPr>
            <a:r>
              <a:rPr lang="fr-FR"/>
              <a:t>Améliorer le flux d’air arrivant sur le radiateur</a:t>
            </a:r>
            <a:endParaRPr/>
          </a:p>
          <a:p>
            <a:pPr indent="0" lvl="0" marL="0" marR="0" rtl="0" algn="l">
              <a:lnSpc>
                <a:spcPct val="100000"/>
              </a:lnSpc>
              <a:spcBef>
                <a:spcPts val="0"/>
              </a:spcBef>
              <a:spcAft>
                <a:spcPts val="0"/>
              </a:spcAft>
              <a:buNone/>
            </a:pPr>
            <a:r>
              <a:t/>
            </a:r>
            <a:endParaRPr sz="1100"/>
          </a:p>
        </p:txBody>
      </p:sp>
      <p:sp>
        <p:nvSpPr>
          <p:cNvPr id="294" name="Google Shape;294;g5b6d2886cc_1_37"/>
          <p:cNvSpPr txBox="1"/>
          <p:nvPr/>
        </p:nvSpPr>
        <p:spPr>
          <a:xfrm>
            <a:off x="7701850" y="91325"/>
            <a:ext cx="8325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ASE</a:t>
            </a:r>
            <a:endParaRPr/>
          </a:p>
        </p:txBody>
      </p:sp>
      <p:sp>
        <p:nvSpPr>
          <p:cNvPr id="295" name="Google Shape;295;g5b6d2886cc_1_37"/>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296" name="Google Shape;296;g5b6d2886cc_1_37"/>
          <p:cNvSpPr/>
          <p:nvPr/>
        </p:nvSpPr>
        <p:spPr>
          <a:xfrm>
            <a:off x="5211025" y="590550"/>
            <a:ext cx="3933000" cy="2205000"/>
          </a:xfrm>
          <a:prstGeom prst="rect">
            <a:avLst/>
          </a:pr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p:txBody>
      </p:sp>
      <p:sp>
        <p:nvSpPr>
          <p:cNvPr id="297" name="Google Shape;297;g5b6d2886cc_1_37"/>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298" name="Google Shape;298;g5b6d2886cc_1_37"/>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graphicFrame>
        <p:nvGraphicFramePr>
          <p:cNvPr id="299" name="Google Shape;299;g5b6d2886cc_1_37"/>
          <p:cNvGraphicFramePr/>
          <p:nvPr/>
        </p:nvGraphicFramePr>
        <p:xfrm>
          <a:off x="0" y="2721248"/>
          <a:ext cx="3000000" cy="3000000"/>
        </p:xfrm>
        <a:graphic>
          <a:graphicData uri="http://schemas.openxmlformats.org/drawingml/2006/table">
            <a:tbl>
              <a:tblPr bandRow="1" firstRow="1">
                <a:noFill/>
                <a:tableStyleId>{9D46E74F-C03A-45A9-9FC2-EBF74F666B90}</a:tableStyleId>
              </a:tblPr>
              <a:tblGrid>
                <a:gridCol w="1915500"/>
                <a:gridCol w="2605975"/>
                <a:gridCol w="1836500"/>
                <a:gridCol w="2006925"/>
                <a:gridCol w="779100"/>
              </a:tblGrid>
              <a:tr h="40635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u="none" cap="none" strike="noStrike"/>
                        <a:t>Fonction primaire</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u="none" cap="none" strike="noStrike"/>
                        <a:t>Fonction secondaire</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u="none" cap="none" strike="noStrike"/>
                        <a:t>Critère</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u="none" cap="none" strike="noStrike"/>
                        <a:t>Niveau</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Flexibilité</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59350">
                <a:tc rowSpan="3">
                  <a:txBody>
                    <a:bodyPr>
                      <a:noAutofit/>
                    </a:bodyPr>
                    <a:lstStyle/>
                    <a:p>
                      <a:pPr indent="0" lvl="0" marL="0" rtl="0" algn="l">
                        <a:spcBef>
                          <a:spcPts val="0"/>
                        </a:spcBef>
                        <a:spcAft>
                          <a:spcPts val="0"/>
                        </a:spcAft>
                        <a:buNone/>
                      </a:pPr>
                      <a:r>
                        <a:rPr b="1" lang="fr-FR" sz="1200"/>
                        <a:t>FP1 : Améliorer les performances du véhicule</a:t>
                      </a:r>
                      <a:endParaRPr b="1"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FP1-1 : Procurer de la downforce</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solidFill>
                            <a:schemeClr val="dk1"/>
                          </a:solidFill>
                        </a:rPr>
                        <a:t>N</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30N par ouïe</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25%</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85700">
                <a:tc vMerge="1"/>
                <a:tc>
                  <a:txBody>
                    <a:bodyPr>
                      <a:noAutofit/>
                    </a:bodyPr>
                    <a:lstStyle/>
                    <a:p>
                      <a:pPr indent="0" lvl="0" marL="0" rtl="0" algn="l">
                        <a:spcBef>
                          <a:spcPts val="0"/>
                        </a:spcBef>
                        <a:spcAft>
                          <a:spcPts val="0"/>
                        </a:spcAft>
                        <a:buNone/>
                      </a:pPr>
                      <a:r>
                        <a:rPr lang="fr-FR" sz="1200"/>
                        <a:t>FP1-3 : Minimiser la masse</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kg</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&lt; 2kg (avec allongement fond plat)</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50%</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85700">
                <a:tc vMerge="1"/>
                <a:tc>
                  <a:txBody>
                    <a:bodyPr>
                      <a:noAutofit/>
                    </a:bodyPr>
                    <a:lstStyle/>
                    <a:p>
                      <a:pPr indent="0" lvl="0" marL="0" rtl="0" algn="l">
                        <a:spcBef>
                          <a:spcPts val="0"/>
                        </a:spcBef>
                        <a:spcAft>
                          <a:spcPts val="0"/>
                        </a:spcAft>
                        <a:buNone/>
                      </a:pPr>
                      <a:r>
                        <a:rPr lang="fr-FR" sz="1200"/>
                        <a:t>FP1-3 : Orienter les flux d’air pour le refroidissement</a:t>
                      </a:r>
                      <a:endParaRPr b="1"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Débit d’air sur le(s) radiateur(s)</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1,2m^3/s</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25%</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99225">
                <a:tc rowSpan="2">
                  <a:txBody>
                    <a:bodyPr>
                      <a:noAutofit/>
                    </a:bodyPr>
                    <a:lstStyle/>
                    <a:p>
                      <a:pPr indent="0" lvl="0" marL="0" rtl="0" algn="l">
                        <a:spcBef>
                          <a:spcPts val="0"/>
                        </a:spcBef>
                        <a:spcAft>
                          <a:spcPts val="0"/>
                        </a:spcAft>
                        <a:buNone/>
                      </a:pPr>
                      <a:r>
                        <a:rPr b="1" lang="fr-FR" sz="1200"/>
                        <a:t>FP2 : Respecter le règlement</a:t>
                      </a:r>
                      <a:endParaRPr b="1"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FP2-1 : Placer les ouïes</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Position et dimension </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000"/>
                        <a:t>Volume enveloppe défini par la Figure 15 de la partie T2 du règlement FSG</a:t>
                      </a:r>
                      <a:endParaRPr sz="10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0%</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27925">
                <a:tc vMerge="1"/>
                <a:tc>
                  <a:txBody>
                    <a:bodyPr>
                      <a:noAutofit/>
                    </a:bodyPr>
                    <a:lstStyle/>
                    <a:p>
                      <a:pPr indent="0" lvl="0" marL="0" rtl="0" algn="l">
                        <a:spcBef>
                          <a:spcPts val="0"/>
                        </a:spcBef>
                        <a:spcAft>
                          <a:spcPts val="0"/>
                        </a:spcAft>
                        <a:buNone/>
                      </a:pPr>
                      <a:r>
                        <a:rPr lang="fr-FR" sz="1200"/>
                        <a:t>FP2-2 : Protéger les sous-systèmes (radiateur, échappement,...)</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sz="10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0%</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72525">
                <a:tc>
                  <a:txBody>
                    <a:bodyPr>
                      <a:noAutofit/>
                    </a:bodyPr>
                    <a:lstStyle/>
                    <a:p>
                      <a:pPr indent="0" lvl="0" marL="0" rtl="0" algn="l">
                        <a:spcBef>
                          <a:spcPts val="0"/>
                        </a:spcBef>
                        <a:spcAft>
                          <a:spcPts val="0"/>
                        </a:spcAft>
                        <a:buNone/>
                      </a:pPr>
                      <a:r>
                        <a:rPr b="1" lang="fr-FR" sz="1200"/>
                        <a:t>FP3 : Être esthétique / Assurer la visibilité de l’école, des sponsors, de l’écurie</a:t>
                      </a:r>
                      <a:endParaRPr b="1"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FP3-1 : Proposer une surface de collage des stickers suffisante</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Surface (m²)</a:t>
                      </a:r>
                      <a:endParaRPr sz="1200"/>
                    </a:p>
                    <a:p>
                      <a:pPr indent="0" lvl="0" marL="0" rtl="0" algn="l">
                        <a:spcBef>
                          <a:spcPts val="0"/>
                        </a:spcBef>
                        <a:spcAft>
                          <a:spcPts val="0"/>
                        </a:spcAft>
                        <a:buNone/>
                      </a:pPr>
                      <a:r>
                        <a:rPr lang="fr-FR" sz="1200"/>
                        <a:t>Nb de stickers</a:t>
                      </a:r>
                      <a:endParaRPr sz="1200"/>
                    </a:p>
                    <a:p>
                      <a:pPr indent="0" lvl="0" marL="0" rtl="0" algn="l">
                        <a:spcBef>
                          <a:spcPts val="0"/>
                        </a:spcBef>
                        <a:spcAft>
                          <a:spcPts val="0"/>
                        </a:spcAft>
                        <a:buNone/>
                      </a:pPr>
                      <a:r>
                        <a:t/>
                      </a:r>
                      <a:endParaRPr sz="1200"/>
                    </a:p>
                    <a:p>
                      <a:pPr indent="0" lvl="0" marL="0" rtl="0" algn="r">
                        <a:spcBef>
                          <a:spcPts val="0"/>
                        </a:spcBef>
                        <a:spcAft>
                          <a:spcPts val="0"/>
                        </a:spcAft>
                        <a:buNone/>
                      </a:pPr>
                      <a:r>
                        <a:rPr lang="fr-FR" sz="1200"/>
                        <a:t>(total)</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0,6</a:t>
                      </a:r>
                      <a:endParaRPr/>
                    </a:p>
                    <a:p>
                      <a:pPr indent="0" lvl="0" marL="0" rtl="0" algn="l">
                        <a:spcBef>
                          <a:spcPts val="0"/>
                        </a:spcBef>
                        <a:spcAft>
                          <a:spcPts val="0"/>
                        </a:spcAft>
                        <a:buNone/>
                      </a:pPr>
                      <a:r>
                        <a:rPr lang="fr-FR"/>
                        <a:t>30</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0,4</a:t>
                      </a:r>
                      <a:endParaRPr/>
                    </a:p>
                    <a:p>
                      <a:pPr indent="0" lvl="0" marL="0" rtl="0" algn="l">
                        <a:spcBef>
                          <a:spcPts val="0"/>
                        </a:spcBef>
                        <a:spcAft>
                          <a:spcPts val="0"/>
                        </a:spcAft>
                        <a:buNone/>
                      </a:pPr>
                      <a:r>
                        <a:rPr lang="fr-FR"/>
                        <a:t>10</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300" name="Google Shape;300;g5b6d2886cc_1_37"/>
          <p:cNvPicPr preferRelativeResize="0"/>
          <p:nvPr/>
        </p:nvPicPr>
        <p:blipFill>
          <a:blip r:embed="rId4">
            <a:alphaModFix/>
          </a:blip>
          <a:stretch>
            <a:fillRect/>
          </a:stretch>
        </p:blipFill>
        <p:spPr>
          <a:xfrm>
            <a:off x="4835125" y="228600"/>
            <a:ext cx="2866726" cy="24277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4" name="Shape 304"/>
        <p:cNvGrpSpPr/>
        <p:nvPr/>
      </p:nvGrpSpPr>
      <p:grpSpPr>
        <a:xfrm>
          <a:off x="0" y="0"/>
          <a:ext cx="0" cy="0"/>
          <a:chOff x="0" y="0"/>
          <a:chExt cx="0" cy="0"/>
        </a:xfrm>
      </p:grpSpPr>
      <p:sp>
        <p:nvSpPr>
          <p:cNvPr id="305" name="Google Shape;305;g5b6d2886cc_6_5"/>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Aérodynamique</a:t>
            </a:r>
            <a:endParaRPr b="0" i="0" sz="2400" u="none" cap="none" strike="noStrike">
              <a:solidFill>
                <a:schemeClr val="dk1"/>
              </a:solidFill>
              <a:latin typeface="Arial"/>
              <a:ea typeface="Arial"/>
              <a:cs typeface="Arial"/>
              <a:sym typeface="Arial"/>
            </a:endParaRPr>
          </a:p>
        </p:txBody>
      </p:sp>
      <p:sp>
        <p:nvSpPr>
          <p:cNvPr id="306" name="Google Shape;306;g5b6d2886cc_6_5"/>
          <p:cNvSpPr txBox="1"/>
          <p:nvPr/>
        </p:nvSpPr>
        <p:spPr>
          <a:xfrm>
            <a:off x="0" y="594998"/>
            <a:ext cx="5211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Ailes (avant et arrière)</a:t>
            </a:r>
            <a:endParaRPr b="1" sz="1200"/>
          </a:p>
          <a:p>
            <a:pPr indent="0" lvl="0" marL="0" marR="0" rtl="0" algn="l">
              <a:lnSpc>
                <a:spcPct val="100000"/>
              </a:lnSpc>
              <a:spcBef>
                <a:spcPts val="0"/>
              </a:spcBef>
              <a:spcAft>
                <a:spcPts val="0"/>
              </a:spcAft>
              <a:buNone/>
            </a:pPr>
            <a:r>
              <a:t/>
            </a:r>
            <a:endParaRPr b="1" sz="1200"/>
          </a:p>
        </p:txBody>
      </p:sp>
      <p:sp>
        <p:nvSpPr>
          <p:cNvPr id="307" name="Google Shape;307;g5b6d2886cc_6_5"/>
          <p:cNvSpPr txBox="1"/>
          <p:nvPr/>
        </p:nvSpPr>
        <p:spPr>
          <a:xfrm>
            <a:off x="7701850" y="91325"/>
            <a:ext cx="8325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TMN</a:t>
            </a:r>
            <a:endParaRPr/>
          </a:p>
        </p:txBody>
      </p:sp>
      <p:sp>
        <p:nvSpPr>
          <p:cNvPr id="308" name="Google Shape;308;g5b6d2886cc_6_5"/>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309" name="Google Shape;309;g5b6d2886cc_6_5"/>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310" name="Google Shape;310;g5b6d2886cc_6_5"/>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graphicFrame>
        <p:nvGraphicFramePr>
          <p:cNvPr id="311" name="Google Shape;311;g5b6d2886cc_6_5"/>
          <p:cNvGraphicFramePr/>
          <p:nvPr/>
        </p:nvGraphicFramePr>
        <p:xfrm>
          <a:off x="0" y="1386848"/>
          <a:ext cx="3000000" cy="3000000"/>
        </p:xfrm>
        <a:graphic>
          <a:graphicData uri="http://schemas.openxmlformats.org/drawingml/2006/table">
            <a:tbl>
              <a:tblPr bandRow="1" firstRow="1">
                <a:noFill/>
                <a:tableStyleId>{9D46E74F-C03A-45A9-9FC2-EBF74F666B90}</a:tableStyleId>
              </a:tblPr>
              <a:tblGrid>
                <a:gridCol w="1735425"/>
                <a:gridCol w="2786050"/>
                <a:gridCol w="2318725"/>
                <a:gridCol w="1434650"/>
                <a:gridCol w="869150"/>
              </a:tblGrid>
              <a:tr h="37005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u="none" cap="none" strike="noStrike"/>
                        <a:t>Fonction primaire</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u="none" cap="none" strike="noStrike"/>
                        <a:t>Fonction secondaire</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u="none" cap="none" strike="noStrike"/>
                        <a:t>Critère</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u="none" cap="none" strike="noStrike"/>
                        <a:t>Niveau</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Flexibilité</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54050">
                <a:tc rowSpan="3">
                  <a:txBody>
                    <a:bodyPr>
                      <a:noAutofit/>
                    </a:bodyPr>
                    <a:lstStyle/>
                    <a:p>
                      <a:pPr indent="0" lvl="0" marL="0" rtl="0" algn="l">
                        <a:spcBef>
                          <a:spcPts val="0"/>
                        </a:spcBef>
                        <a:spcAft>
                          <a:spcPts val="0"/>
                        </a:spcAft>
                        <a:buNone/>
                      </a:pPr>
                      <a:r>
                        <a:rPr b="1" lang="fr-FR" sz="1200"/>
                        <a:t>FP2 : Respecter le règlement</a:t>
                      </a:r>
                      <a:endParaRPr b="1"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FP2-1 : Placer les appendices aérodynamiques</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Position et dimension des appendices</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000"/>
                        <a:t>Volume enveloppe défini par la Figure 15 de la partie T2 du règlement FSG</a:t>
                      </a:r>
                      <a:endParaRPr sz="10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0%</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9725">
                <a:tc vMerge="1"/>
                <a:tc>
                  <a:txBody>
                    <a:bodyPr>
                      <a:noAutofit/>
                    </a:bodyPr>
                    <a:lstStyle/>
                    <a:p>
                      <a:pPr indent="0" lvl="0" marL="0" rtl="0" algn="l">
                        <a:spcBef>
                          <a:spcPts val="0"/>
                        </a:spcBef>
                        <a:spcAft>
                          <a:spcPts val="0"/>
                        </a:spcAft>
                        <a:buNone/>
                      </a:pPr>
                      <a:r>
                        <a:rPr lang="fr-FR" sz="1200"/>
                        <a:t>FP2-2 : </a:t>
                      </a:r>
                      <a:r>
                        <a:rPr lang="fr-FR" sz="1200"/>
                        <a:t>Être</a:t>
                      </a:r>
                      <a:r>
                        <a:rPr lang="fr-FR" sz="1200"/>
                        <a:t> rigide</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Déformation suite à l’application de 200N étalés sur 225cm²</a:t>
                      </a:r>
                      <a:endParaRPr sz="1200"/>
                    </a:p>
                    <a:p>
                      <a:pPr indent="0" lvl="0" marL="0" rtl="0" algn="l">
                        <a:spcBef>
                          <a:spcPts val="0"/>
                        </a:spcBef>
                        <a:spcAft>
                          <a:spcPts val="0"/>
                        </a:spcAft>
                        <a:buNone/>
                      </a:pPr>
                      <a:r>
                        <a:rPr lang="fr-FR" sz="1200"/>
                        <a:t>Déformation suite à l’application de</a:t>
                      </a:r>
                      <a:r>
                        <a:rPr lang="fr-FR" sz="1200"/>
                        <a:t> 50N en un point qcq dans une direction qcq</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&lt; 10mm</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fr-FR" sz="1200"/>
                        <a:t>&lt; 25mm</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0%</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fr-FR" sz="1200"/>
                        <a:t>0%</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22700">
                <a:tc vMerge="1"/>
                <a:tc>
                  <a:txBody>
                    <a:bodyPr>
                      <a:noAutofit/>
                    </a:bodyPr>
                    <a:lstStyle/>
                    <a:p>
                      <a:pPr indent="0" lvl="0" marL="0" rtl="0" algn="l">
                        <a:spcBef>
                          <a:spcPts val="0"/>
                        </a:spcBef>
                        <a:spcAft>
                          <a:spcPts val="0"/>
                        </a:spcAft>
                        <a:buNone/>
                      </a:pPr>
                      <a:r>
                        <a:rPr lang="fr-FR" sz="1200"/>
                        <a:t>FP2-3 : Etre sécurisé</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Taille minimale des rayons d’attaque</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3mm (vertical)</a:t>
                      </a:r>
                      <a:endParaRPr sz="1200"/>
                    </a:p>
                    <a:p>
                      <a:pPr indent="0" lvl="0" marL="0" rtl="0" algn="l">
                        <a:spcBef>
                          <a:spcPts val="0"/>
                        </a:spcBef>
                        <a:spcAft>
                          <a:spcPts val="0"/>
                        </a:spcAft>
                        <a:buNone/>
                      </a:pPr>
                      <a:r>
                        <a:rPr lang="fr-FR" sz="1200"/>
                        <a:t>5mm (horizontal)</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0%</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4025">
                <a:tc>
                  <a:txBody>
                    <a:bodyPr>
                      <a:noAutofit/>
                    </a:bodyPr>
                    <a:lstStyle/>
                    <a:p>
                      <a:pPr indent="0" lvl="0" marL="0" rtl="0" algn="l">
                        <a:spcBef>
                          <a:spcPts val="0"/>
                        </a:spcBef>
                        <a:spcAft>
                          <a:spcPts val="0"/>
                        </a:spcAft>
                        <a:buNone/>
                      </a:pPr>
                      <a:r>
                        <a:rPr b="1" lang="fr-FR" sz="1200"/>
                        <a:t>FP3 : Être transportable</a:t>
                      </a:r>
                      <a:endParaRPr b="1"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FP3-1 : Être démontable simplement</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Rapidité du démontage</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10min/aileron</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50%</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4025">
                <a:tc>
                  <a:txBody>
                    <a:bodyPr>
                      <a:noAutofit/>
                    </a:bodyPr>
                    <a:lstStyle/>
                    <a:p>
                      <a:pPr indent="0" lvl="0" marL="0" rtl="0" algn="l">
                        <a:spcBef>
                          <a:spcPts val="0"/>
                        </a:spcBef>
                        <a:spcAft>
                          <a:spcPts val="0"/>
                        </a:spcAft>
                        <a:buNone/>
                      </a:pPr>
                      <a:r>
                        <a:rPr b="1" lang="fr-FR" sz="1200"/>
                        <a:t>FP4 : </a:t>
                      </a:r>
                      <a:r>
                        <a:rPr b="1" lang="fr-FR" sz="1200"/>
                        <a:t>Être</a:t>
                      </a:r>
                      <a:r>
                        <a:rPr b="1" lang="fr-FR" sz="1200"/>
                        <a:t> abordable</a:t>
                      </a:r>
                      <a:endParaRPr b="1"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FP4-1 : Respecter le budget massique</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Prix total (€)</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7k</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2k, 30%</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4025">
                <a:tc>
                  <a:txBody>
                    <a:bodyPr>
                      <a:noAutofit/>
                    </a:bodyPr>
                    <a:lstStyle/>
                    <a:p>
                      <a:pPr indent="0" lvl="0" marL="0" rtl="0" algn="l">
                        <a:spcBef>
                          <a:spcPts val="0"/>
                        </a:spcBef>
                        <a:spcAft>
                          <a:spcPts val="0"/>
                        </a:spcAft>
                        <a:buNone/>
                      </a:pPr>
                      <a:r>
                        <a:rPr b="1" lang="fr-FR" sz="1200"/>
                        <a:t>FP5 : </a:t>
                      </a:r>
                      <a:r>
                        <a:rPr b="1" lang="fr-FR" sz="1200"/>
                        <a:t>Être</a:t>
                      </a:r>
                      <a:r>
                        <a:rPr b="1" lang="fr-FR" sz="1200"/>
                        <a:t> temporellement réalisable</a:t>
                      </a:r>
                      <a:endParaRPr b="1"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FP5-1 : Respecter le budget horaire</a:t>
                      </a:r>
                      <a:endParaRPr sz="1200"/>
                    </a:p>
                    <a:p>
                      <a:pPr indent="0" lvl="0" marL="0" rtl="0" algn="l">
                        <a:spcBef>
                          <a:spcPts val="0"/>
                        </a:spcBef>
                        <a:spcAft>
                          <a:spcPts val="0"/>
                        </a:spcAft>
                        <a:buNone/>
                      </a:pPr>
                      <a:r>
                        <a:rPr lang="fr-FR" sz="1200"/>
                        <a:t>(cf. RoadMap Aéro)</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200"/>
                        <a:t>Heure/Homme</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sz="1200"/>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312" name="Google Shape;312;g5b6d2886cc_6_5"/>
          <p:cNvPicPr preferRelativeResize="0"/>
          <p:nvPr/>
        </p:nvPicPr>
        <p:blipFill>
          <a:blip r:embed="rId4">
            <a:alphaModFix/>
          </a:blip>
          <a:stretch>
            <a:fillRect/>
          </a:stretch>
        </p:blipFill>
        <p:spPr>
          <a:xfrm>
            <a:off x="8470871" y="-78900"/>
            <a:ext cx="736650" cy="96481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6" name="Shape 316"/>
        <p:cNvGrpSpPr/>
        <p:nvPr/>
      </p:nvGrpSpPr>
      <p:grpSpPr>
        <a:xfrm>
          <a:off x="0" y="0"/>
          <a:ext cx="0" cy="0"/>
          <a:chOff x="0" y="0"/>
          <a:chExt cx="0" cy="0"/>
        </a:xfrm>
      </p:grpSpPr>
      <p:sp>
        <p:nvSpPr>
          <p:cNvPr id="317" name="Google Shape;317;g5b494d2df6_0_265"/>
          <p:cNvSpPr txBox="1"/>
          <p:nvPr/>
        </p:nvSpPr>
        <p:spPr>
          <a:xfrm>
            <a:off x="0" y="91325"/>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2381E"/>
                </a:solidFill>
                <a:latin typeface="Calibri"/>
                <a:ea typeface="Calibri"/>
                <a:cs typeface="Calibri"/>
                <a:sym typeface="Calibri"/>
              </a:rPr>
              <a:t>TOP Pré-Dim </a:t>
            </a:r>
            <a:endParaRPr b="1" i="0" sz="2400" u="sng" cap="none" strike="noStrike">
              <a:solidFill>
                <a:srgbClr val="C2381E"/>
              </a:solidFill>
              <a:latin typeface="Calibri"/>
              <a:ea typeface="Calibri"/>
              <a:cs typeface="Calibri"/>
              <a:sym typeface="Calibri"/>
            </a:endParaRPr>
          </a:p>
          <a:p>
            <a:pPr indent="0" lvl="0" marL="0" marR="0" rtl="0" algn="ctr">
              <a:lnSpc>
                <a:spcPct val="100000"/>
              </a:lnSpc>
              <a:spcBef>
                <a:spcPts val="0"/>
              </a:spcBef>
              <a:spcAft>
                <a:spcPts val="0"/>
              </a:spcAft>
              <a:buNone/>
            </a:pPr>
            <a:r>
              <a:rPr b="1" lang="fr-FR" sz="2400" u="sng">
                <a:latin typeface="Calibri"/>
                <a:ea typeface="Calibri"/>
                <a:cs typeface="Calibri"/>
                <a:sym typeface="Calibri"/>
              </a:rPr>
              <a:t>Châssis équipé</a:t>
            </a:r>
            <a:endParaRPr b="1" sz="2400" u="sng">
              <a:latin typeface="Calibri"/>
              <a:ea typeface="Calibri"/>
              <a:cs typeface="Calibri"/>
              <a:sym typeface="Calibri"/>
            </a:endParaRPr>
          </a:p>
        </p:txBody>
      </p:sp>
      <p:sp>
        <p:nvSpPr>
          <p:cNvPr id="318" name="Google Shape;318;g5b494d2df6_0_265"/>
          <p:cNvSpPr txBox="1"/>
          <p:nvPr/>
        </p:nvSpPr>
        <p:spPr>
          <a:xfrm>
            <a:off x="7730100" y="194213"/>
            <a:ext cx="8043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CMI</a:t>
            </a:r>
            <a:endParaRPr/>
          </a:p>
        </p:txBody>
      </p:sp>
      <p:pic>
        <p:nvPicPr>
          <p:cNvPr id="319" name="Google Shape;319;g5b494d2df6_0_265"/>
          <p:cNvPicPr preferRelativeResize="0"/>
          <p:nvPr/>
        </p:nvPicPr>
        <p:blipFill>
          <a:blip r:embed="rId4">
            <a:alphaModFix/>
          </a:blip>
          <a:stretch>
            <a:fillRect/>
          </a:stretch>
        </p:blipFill>
        <p:spPr>
          <a:xfrm>
            <a:off x="8534400" y="-30650"/>
            <a:ext cx="609600" cy="849933"/>
          </a:xfrm>
          <a:prstGeom prst="rect">
            <a:avLst/>
          </a:prstGeom>
          <a:noFill/>
          <a:ln>
            <a:noFill/>
          </a:ln>
        </p:spPr>
      </p:pic>
      <p:pic>
        <p:nvPicPr>
          <p:cNvPr id="320" name="Google Shape;320;g5b494d2df6_0_265"/>
          <p:cNvPicPr preferRelativeResize="0"/>
          <p:nvPr/>
        </p:nvPicPr>
        <p:blipFill rotWithShape="1">
          <a:blip r:embed="rId5">
            <a:alphaModFix amt="63000"/>
          </a:blip>
          <a:srcRect b="0" l="0" r="0" t="0"/>
          <a:stretch/>
        </p:blipFill>
        <p:spPr>
          <a:xfrm>
            <a:off x="2520775" y="1119804"/>
            <a:ext cx="6601350" cy="4118125"/>
          </a:xfrm>
          <a:prstGeom prst="rect">
            <a:avLst/>
          </a:prstGeom>
          <a:noFill/>
          <a:ln>
            <a:noFill/>
          </a:ln>
          <a:effectLst>
            <a:outerShdw rotWithShape="0" algn="bl" dist="9525">
              <a:srgbClr val="CCCCCC"/>
            </a:outerShdw>
          </a:effectLst>
        </p:spPr>
      </p:pic>
      <p:sp>
        <p:nvSpPr>
          <p:cNvPr id="321" name="Google Shape;321;g5b494d2df6_0_265"/>
          <p:cNvSpPr txBox="1"/>
          <p:nvPr/>
        </p:nvSpPr>
        <p:spPr>
          <a:xfrm>
            <a:off x="970950" y="1348525"/>
            <a:ext cx="2162400" cy="231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285750" lvl="0" marL="425450" marR="0" rtl="0" algn="l">
              <a:lnSpc>
                <a:spcPct val="100000"/>
              </a:lnSpc>
              <a:spcBef>
                <a:spcPts val="0"/>
              </a:spcBef>
              <a:spcAft>
                <a:spcPts val="0"/>
              </a:spcAft>
              <a:buClr>
                <a:srgbClr val="000000"/>
              </a:buClr>
              <a:buSzPts val="1400"/>
              <a:buFont typeface="Arial"/>
              <a:buChar char="-"/>
            </a:pPr>
            <a:r>
              <a:rPr b="1" i="0" lang="fr-FR" sz="1400" u="none" cap="none" strike="noStrike">
                <a:solidFill>
                  <a:srgbClr val="000000"/>
                </a:solidFill>
                <a:latin typeface="Arial"/>
                <a:ea typeface="Arial"/>
                <a:cs typeface="Arial"/>
                <a:sym typeface="Arial"/>
              </a:rPr>
              <a:t>Châssis équipé</a:t>
            </a:r>
            <a:endParaRPr/>
          </a:p>
          <a:p>
            <a:pPr indent="-285750" lvl="0" marL="425450" marR="0" rtl="0" algn="l">
              <a:lnSpc>
                <a:spcPct val="100000"/>
              </a:lnSpc>
              <a:spcBef>
                <a:spcPts val="0"/>
              </a:spcBef>
              <a:spcAft>
                <a:spcPts val="0"/>
              </a:spcAft>
              <a:buClr>
                <a:srgbClr val="000000"/>
              </a:buClr>
              <a:buSzPts val="1400"/>
              <a:buFont typeface="Arial"/>
              <a:buChar char="-"/>
            </a:pPr>
            <a:r>
              <a:rPr b="1" i="0" lang="fr-FR" sz="1400" u="none" cap="none" strike="noStrike">
                <a:solidFill>
                  <a:srgbClr val="000000"/>
                </a:solidFill>
                <a:latin typeface="Arial"/>
                <a:ea typeface="Arial"/>
                <a:cs typeface="Arial"/>
                <a:sym typeface="Arial"/>
              </a:rPr>
              <a:t>Embrayage</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a:p>
          <a:p>
            <a:pPr indent="0" lvl="0" marL="0" marR="0" rtl="0" algn="l">
              <a:lnSpc>
                <a:spcPct val="100000"/>
              </a:lnSpc>
              <a:spcBef>
                <a:spcPts val="0"/>
              </a:spcBef>
              <a:spcAft>
                <a:spcPts val="0"/>
              </a:spcAft>
              <a:buNone/>
            </a:pPr>
            <a:r>
              <a:t/>
            </a:r>
            <a:endParaRPr b="1"/>
          </a:p>
          <a:p>
            <a:pPr indent="0" lvl="0" marL="0" marR="0" rtl="0" algn="l">
              <a:lnSpc>
                <a:spcPct val="100000"/>
              </a:lnSpc>
              <a:spcBef>
                <a:spcPts val="0"/>
              </a:spcBef>
              <a:spcAft>
                <a:spcPts val="0"/>
              </a:spcAft>
              <a:buNone/>
            </a:pPr>
            <a:r>
              <a:rPr b="1" lang="fr-FR"/>
              <a:t>Annexe :</a:t>
            </a:r>
            <a:endParaRPr b="1"/>
          </a:p>
          <a:p>
            <a:pPr indent="-317500" lvl="0" marL="457200" rtl="0" algn="l">
              <a:spcBef>
                <a:spcPts val="0"/>
              </a:spcBef>
              <a:spcAft>
                <a:spcPts val="0"/>
              </a:spcAft>
              <a:buClr>
                <a:schemeClr val="dk1"/>
              </a:buClr>
              <a:buSzPts val="1400"/>
              <a:buChar char="-"/>
            </a:pPr>
            <a:r>
              <a:rPr b="1" lang="fr-FR">
                <a:solidFill>
                  <a:schemeClr val="dk1"/>
                </a:solidFill>
              </a:rPr>
              <a:t>Pare-Feu</a:t>
            </a:r>
            <a:endParaRPr b="1">
              <a:solidFill>
                <a:schemeClr val="dk1"/>
              </a:solidFill>
            </a:endParaRPr>
          </a:p>
          <a:p>
            <a:pPr indent="-317500" lvl="0" marL="457200" rtl="0" algn="l">
              <a:spcBef>
                <a:spcPts val="0"/>
              </a:spcBef>
              <a:spcAft>
                <a:spcPts val="0"/>
              </a:spcAft>
              <a:buClr>
                <a:schemeClr val="dk1"/>
              </a:buClr>
              <a:buSzPts val="1400"/>
              <a:buChar char="-"/>
            </a:pPr>
            <a:r>
              <a:rPr b="1" lang="fr-FR">
                <a:solidFill>
                  <a:schemeClr val="dk1"/>
                </a:solidFill>
              </a:rPr>
              <a:t>Fond plat</a:t>
            </a:r>
            <a:endParaRPr b="1">
              <a:solidFill>
                <a:schemeClr val="dk1"/>
              </a:solidFill>
            </a:endParaRPr>
          </a:p>
          <a:p>
            <a:pPr indent="-317500" lvl="0" marL="457200" rtl="0" algn="l">
              <a:spcBef>
                <a:spcPts val="0"/>
              </a:spcBef>
              <a:spcAft>
                <a:spcPts val="0"/>
              </a:spcAft>
              <a:buClr>
                <a:schemeClr val="dk1"/>
              </a:buClr>
              <a:buSzPts val="1400"/>
              <a:buChar char="-"/>
            </a:pPr>
            <a:r>
              <a:rPr b="1" lang="fr-FR">
                <a:solidFill>
                  <a:schemeClr val="dk1"/>
                </a:solidFill>
              </a:rPr>
              <a:t>Crash-Box</a:t>
            </a:r>
            <a:endParaRPr b="1">
              <a:solidFill>
                <a:schemeClr val="dk1"/>
              </a:solidFill>
            </a:endParaRPr>
          </a:p>
          <a:p>
            <a:pPr indent="-317500" lvl="0" marL="457200" rtl="0" algn="l">
              <a:spcBef>
                <a:spcPts val="0"/>
              </a:spcBef>
              <a:spcAft>
                <a:spcPts val="0"/>
              </a:spcAft>
              <a:buClr>
                <a:schemeClr val="dk1"/>
              </a:buClr>
              <a:buSzPts val="1400"/>
              <a:buChar char="-"/>
            </a:pPr>
            <a:r>
              <a:rPr b="1" lang="fr-FR">
                <a:solidFill>
                  <a:schemeClr val="dk1"/>
                </a:solidFill>
              </a:rPr>
              <a:t>Support Batterie</a:t>
            </a:r>
            <a:endParaRPr b="1"/>
          </a:p>
          <a:p>
            <a:pPr indent="0" lvl="0" marL="0" marR="0" rtl="0" algn="l">
              <a:lnSpc>
                <a:spcPct val="100000"/>
              </a:lnSpc>
              <a:spcBef>
                <a:spcPts val="0"/>
              </a:spcBef>
              <a:spcAft>
                <a:spcPts val="0"/>
              </a:spcAft>
              <a:buNone/>
            </a:pPr>
            <a:r>
              <a:t/>
            </a:r>
            <a:endParaRPr b="1"/>
          </a:p>
        </p:txBody>
      </p:sp>
      <p:sp>
        <p:nvSpPr>
          <p:cNvPr id="322" name="Google Shape;322;g5b494d2df6_0_265"/>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323" name="Google Shape;323;g5b494d2df6_0_265"/>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g5b494d2df6_1_0"/>
          <p:cNvSpPr txBox="1"/>
          <p:nvPr/>
        </p:nvSpPr>
        <p:spPr>
          <a:xfrm>
            <a:off x="-266025" y="43975"/>
            <a:ext cx="5211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2381E"/>
                </a:solidFill>
                <a:latin typeface="Calibri"/>
                <a:ea typeface="Calibri"/>
                <a:cs typeface="Calibri"/>
                <a:sym typeface="Calibri"/>
              </a:rPr>
              <a:t>TOP Pré-Dim </a:t>
            </a:r>
            <a:endParaRPr b="1" i="0" sz="2400" u="sng" cap="none" strike="noStrike">
              <a:solidFill>
                <a:srgbClr val="C2381E"/>
              </a:solidFill>
              <a:latin typeface="Calibri"/>
              <a:ea typeface="Calibri"/>
              <a:cs typeface="Calibri"/>
              <a:sym typeface="Calibri"/>
            </a:endParaRPr>
          </a:p>
          <a:p>
            <a:pPr indent="0" lvl="0" marL="0" marR="0" rtl="0" algn="ctr">
              <a:lnSpc>
                <a:spcPct val="100000"/>
              </a:lnSpc>
              <a:spcBef>
                <a:spcPts val="0"/>
              </a:spcBef>
              <a:spcAft>
                <a:spcPts val="0"/>
              </a:spcAft>
              <a:buNone/>
            </a:pPr>
            <a:r>
              <a:rPr b="1" lang="fr-FR" sz="2400" u="sng">
                <a:latin typeface="Calibri"/>
                <a:ea typeface="Calibri"/>
                <a:cs typeface="Calibri"/>
                <a:sym typeface="Calibri"/>
              </a:rPr>
              <a:t>Châssis équipé</a:t>
            </a:r>
            <a:endParaRPr b="1" sz="2400" u="sng">
              <a:latin typeface="Calibri"/>
              <a:ea typeface="Calibri"/>
              <a:cs typeface="Calibri"/>
              <a:sym typeface="Calibri"/>
            </a:endParaRPr>
          </a:p>
        </p:txBody>
      </p:sp>
      <p:sp>
        <p:nvSpPr>
          <p:cNvPr id="329" name="Google Shape;329;g5b494d2df6_1_0"/>
          <p:cNvSpPr txBox="1"/>
          <p:nvPr/>
        </p:nvSpPr>
        <p:spPr>
          <a:xfrm>
            <a:off x="-58875" y="0"/>
            <a:ext cx="6684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CMI</a:t>
            </a:r>
            <a:endParaRPr/>
          </a:p>
        </p:txBody>
      </p:sp>
      <p:pic>
        <p:nvPicPr>
          <p:cNvPr id="330" name="Google Shape;330;g5b494d2df6_1_0"/>
          <p:cNvPicPr preferRelativeResize="0"/>
          <p:nvPr/>
        </p:nvPicPr>
        <p:blipFill>
          <a:blip r:embed="rId4">
            <a:alphaModFix/>
          </a:blip>
          <a:stretch>
            <a:fillRect/>
          </a:stretch>
        </p:blipFill>
        <p:spPr>
          <a:xfrm>
            <a:off x="671325" y="-43962"/>
            <a:ext cx="609600" cy="849933"/>
          </a:xfrm>
          <a:prstGeom prst="rect">
            <a:avLst/>
          </a:prstGeom>
          <a:noFill/>
          <a:ln>
            <a:noFill/>
          </a:ln>
        </p:spPr>
      </p:pic>
      <p:graphicFrame>
        <p:nvGraphicFramePr>
          <p:cNvPr id="331" name="Google Shape;331;g5b494d2df6_1_0"/>
          <p:cNvGraphicFramePr/>
          <p:nvPr/>
        </p:nvGraphicFramePr>
        <p:xfrm>
          <a:off x="13" y="2255397"/>
          <a:ext cx="3000000" cy="3000000"/>
        </p:xfrm>
        <a:graphic>
          <a:graphicData uri="http://schemas.openxmlformats.org/drawingml/2006/table">
            <a:tbl>
              <a:tblPr bandRow="1" firstRow="1">
                <a:noFill/>
                <a:tableStyleId>{9D46E74F-C03A-45A9-9FC2-EBF74F666B90}</a:tableStyleId>
              </a:tblPr>
              <a:tblGrid>
                <a:gridCol w="1938525"/>
                <a:gridCol w="2009750"/>
                <a:gridCol w="1315125"/>
                <a:gridCol w="1761900"/>
                <a:gridCol w="1092825"/>
                <a:gridCol w="1025850"/>
              </a:tblGrid>
              <a:tr h="45235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u="none" cap="none" strike="noStrike"/>
                        <a:t>Fonction primaire</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u="none" cap="none" strike="noStrike"/>
                        <a:t>Fonction secondaire</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u="none" cap="none" strike="noStrike"/>
                        <a:t>Critère</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u="none" cap="none" strike="noStrike"/>
                        <a:t>Niveau</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u="none" cap="none" strike="noStrike"/>
                        <a:t>Flexibilité</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u="none" cap="none" strike="noStrike"/>
                        <a:t>Article règlement</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90225">
                <a:tc rowSpan="3">
                  <a:txBody>
                    <a:bodyPr>
                      <a:noAutofit/>
                    </a:bodyPr>
                    <a:lstStyle/>
                    <a:p>
                      <a:pPr indent="0" lvl="0" marL="0" marR="0" rtl="0" algn="l">
                        <a:lnSpc>
                          <a:spcPct val="100000"/>
                        </a:lnSpc>
                        <a:spcBef>
                          <a:spcPts val="0"/>
                        </a:spcBef>
                        <a:spcAft>
                          <a:spcPts val="0"/>
                        </a:spcAft>
                        <a:buClr>
                          <a:srgbClr val="000000"/>
                        </a:buClr>
                        <a:buSzPts val="900"/>
                        <a:buFont typeface="Arial"/>
                        <a:buNone/>
                      </a:pPr>
                      <a:r>
                        <a:rPr b="1" lang="fr-FR" sz="1050" u="none" cap="none" strike="noStrike">
                          <a:solidFill>
                            <a:srgbClr val="000000"/>
                          </a:solidFill>
                        </a:rPr>
                        <a:t>FP1 : Supporter l’ensemble des sous-systèmes et le    pilote</a:t>
                      </a:r>
                      <a:endParaRPr b="1" sz="1050" u="none" cap="none" strike="noStrike">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u="none" cap="none" strike="noStrike"/>
                        <a:t>FP1-1 : </a:t>
                      </a:r>
                      <a:r>
                        <a:rPr lang="fr-FR" sz="1050"/>
                        <a:t>F</a:t>
                      </a:r>
                      <a:r>
                        <a:rPr lang="fr-FR" sz="1050" u="none" cap="none" strike="noStrike"/>
                        <a:t>ournir les points de fixation</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u="none" cap="none" strike="noStrike"/>
                        <a:t>Enveloppe, Volume cellule arrière , Interfaces</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90225">
                <a:tc vMerge="1"/>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u="none" cap="none" strike="noStrike"/>
                        <a:t>FP1-2 : </a:t>
                      </a:r>
                      <a:r>
                        <a:rPr lang="fr-FR" sz="1050"/>
                        <a:t>Assurer </a:t>
                      </a:r>
                      <a:r>
                        <a:rPr lang="fr-FR" sz="1050" u="none" cap="none" strike="noStrike"/>
                        <a:t>la position de ces points</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u="none" cap="none" strike="noStrike"/>
                        <a:t>Avoir un cockpit sécurisé et accessible</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u="none" cap="none" strike="noStrike"/>
                        <a:t>Ouverture, Présence de Pare-feu, Fond plat, Impact Structure, IA,...</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u="none" cap="none" strike="noStrike"/>
                        <a:t>0%</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u="none" cap="none" strike="noStrike"/>
                        <a:t>T.4</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90225">
                <a:tc vMerge="1"/>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u="none" cap="none" strike="noStrike"/>
                        <a:t>FP1-3 : Habiller le véhicule</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u="none" cap="none" strike="noStrike"/>
                        <a:t>Carrosserie (Nez</a:t>
                      </a:r>
                      <a:r>
                        <a:rPr lang="fr-FR" sz="1050"/>
                        <a:t>, plaques latérales</a:t>
                      </a:r>
                      <a:r>
                        <a:rPr lang="fr-FR" sz="1050" u="none" cap="none" strike="noStrike"/>
                        <a:t>)</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u="none" cap="none" strike="noStrike"/>
                        <a:t>Supporter les 50 stickers pour la compétition et les spon</a:t>
                      </a:r>
                      <a:r>
                        <a:rPr lang="fr-FR" sz="1050"/>
                        <a:t>sors</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a:t>0% -&gt; retours sponsors+compet</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u="none" cap="none" strike="noStrike"/>
                        <a:t>IN 1.31.</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3175">
                <a:tc>
                  <a:txBody>
                    <a:bodyPr>
                      <a:noAutofit/>
                    </a:bodyPr>
                    <a:lstStyle/>
                    <a:p>
                      <a:pPr indent="0" lvl="0" marL="0" marR="0" rtl="0" algn="l">
                        <a:lnSpc>
                          <a:spcPct val="100000"/>
                        </a:lnSpc>
                        <a:spcBef>
                          <a:spcPts val="0"/>
                        </a:spcBef>
                        <a:spcAft>
                          <a:spcPts val="0"/>
                        </a:spcAft>
                        <a:buClr>
                          <a:srgbClr val="000000"/>
                        </a:buClr>
                        <a:buSzPts val="900"/>
                        <a:buFont typeface="Arial"/>
                        <a:buNone/>
                      </a:pPr>
                      <a:r>
                        <a:rPr b="1" lang="fr-FR" sz="1050" u="none" cap="none" strike="noStrike">
                          <a:solidFill>
                            <a:srgbClr val="000000"/>
                          </a:solidFill>
                        </a:rPr>
                        <a:t>FP2 : Supporter le pilote</a:t>
                      </a:r>
                      <a:endParaRPr b="1" sz="1050" u="none" cap="none" strike="noStrike">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u="none" cap="none" strike="noStrike"/>
                        <a:t>FP2-1 : Permettre au pilote de se mouvoir sans g</a:t>
                      </a:r>
                      <a:r>
                        <a:rPr lang="fr-FR" sz="1050"/>
                        <a:t>ê</a:t>
                      </a:r>
                      <a:r>
                        <a:rPr lang="fr-FR" sz="1050" u="none" cap="none" strike="noStrike"/>
                        <a:t>ne</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a:t>Vision</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a:t>Champ de vision de 200° (100 de chaque côté)</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a:t>0%</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a:t>T.4.10.1</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9900">
                <a:tc>
                  <a:txBody>
                    <a:bodyPr>
                      <a:noAutofit/>
                    </a:bodyPr>
                    <a:lstStyle/>
                    <a:p>
                      <a:pPr indent="0" lvl="0" marL="0" marR="0" rtl="0" algn="l">
                        <a:lnSpc>
                          <a:spcPct val="100000"/>
                        </a:lnSpc>
                        <a:spcBef>
                          <a:spcPts val="0"/>
                        </a:spcBef>
                        <a:spcAft>
                          <a:spcPts val="0"/>
                        </a:spcAft>
                        <a:buClr>
                          <a:srgbClr val="000000"/>
                        </a:buClr>
                        <a:buSzPts val="900"/>
                        <a:buFont typeface="Arial"/>
                        <a:buNone/>
                      </a:pPr>
                      <a:r>
                        <a:rPr b="1" lang="fr-FR" sz="1050" u="none" cap="none" strike="noStrike">
                          <a:solidFill>
                            <a:srgbClr val="000000"/>
                          </a:solidFill>
                        </a:rPr>
                        <a:t>FP3 : Habiller le véhicule</a:t>
                      </a:r>
                      <a:endParaRPr b="1" sz="1050" u="none" cap="none" strike="noStrike">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90225">
                <a:tc>
                  <a:txBody>
                    <a:bodyPr>
                      <a:noAutofit/>
                    </a:bodyPr>
                    <a:lstStyle/>
                    <a:p>
                      <a:pPr indent="0" lvl="0" marL="0" marR="0" rtl="0" algn="l">
                        <a:lnSpc>
                          <a:spcPct val="100000"/>
                        </a:lnSpc>
                        <a:spcBef>
                          <a:spcPts val="0"/>
                        </a:spcBef>
                        <a:spcAft>
                          <a:spcPts val="0"/>
                        </a:spcAft>
                        <a:buClr>
                          <a:srgbClr val="000000"/>
                        </a:buClr>
                        <a:buSzPts val="900"/>
                        <a:buFont typeface="Arial"/>
                        <a:buNone/>
                      </a:pPr>
                      <a:r>
                        <a:rPr b="1" lang="fr-FR" sz="1050" u="none" cap="none" strike="noStrike">
                          <a:solidFill>
                            <a:srgbClr val="000000"/>
                          </a:solidFill>
                        </a:rPr>
                        <a:t>FC1 : Respecter le règlement</a:t>
                      </a:r>
                      <a:endParaRPr sz="1050"/>
                    </a:p>
                    <a:p>
                      <a:pPr indent="0" lvl="0" marL="0" marR="0" rtl="0" algn="l">
                        <a:lnSpc>
                          <a:spcPct val="100000"/>
                        </a:lnSpc>
                        <a:spcBef>
                          <a:spcPts val="0"/>
                        </a:spcBef>
                        <a:spcAft>
                          <a:spcPts val="0"/>
                        </a:spcAft>
                        <a:buClr>
                          <a:srgbClr val="000000"/>
                        </a:buClr>
                        <a:buSzPts val="900"/>
                        <a:buFont typeface="Arial"/>
                        <a:buNone/>
                      </a:pPr>
                      <a:r>
                        <a:t/>
                      </a:r>
                      <a:endParaRPr b="1" sz="1050" u="none" cap="none" strike="noStrike">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9900">
                <a:tc rowSpan="3">
                  <a:txBody>
                    <a:bodyPr>
                      <a:noAutofit/>
                    </a:bodyPr>
                    <a:lstStyle/>
                    <a:p>
                      <a:pPr indent="0" lvl="0" marL="0" marR="0" rtl="0" algn="l">
                        <a:lnSpc>
                          <a:spcPct val="100000"/>
                        </a:lnSpc>
                        <a:spcBef>
                          <a:spcPts val="0"/>
                        </a:spcBef>
                        <a:spcAft>
                          <a:spcPts val="0"/>
                        </a:spcAft>
                        <a:buClr>
                          <a:srgbClr val="000000"/>
                        </a:buClr>
                        <a:buSzPts val="900"/>
                        <a:buFont typeface="Arial"/>
                        <a:buNone/>
                      </a:pPr>
                      <a:r>
                        <a:rPr b="1" lang="fr-FR" sz="1050" u="none" cap="none" strike="noStrike">
                          <a:solidFill>
                            <a:srgbClr val="000000"/>
                          </a:solidFill>
                        </a:rPr>
                        <a:t>FC2 : Respecter les attentes de Direction de Projet</a:t>
                      </a:r>
                      <a:endParaRPr b="1" sz="1050" u="none" cap="none" strike="noStrike">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u="none" cap="none" strike="noStrike"/>
                        <a:t>FC2-1 :  Budget Massique</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u="none" cap="none" strike="noStrike"/>
                        <a:t>kg</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u="none" cap="none" strike="noStrike"/>
                        <a:t>55kg</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u="none" cap="none" strike="noStrike"/>
                        <a:t>10%</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3175">
                <a:tc vMerge="1"/>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u="none" cap="none" strike="noStrike"/>
                        <a:t>FC2-2 : Budget Financier</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u="none" cap="none" strike="noStrike"/>
                        <a:t>€</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u="none" cap="none" strike="noStrike"/>
                        <a:t>20000-25000€</a:t>
                      </a:r>
                      <a:endParaRPr sz="1050" u="none" cap="none" strike="noStrike"/>
                    </a:p>
                    <a:p>
                      <a:pPr indent="0" lvl="0" marL="0" marR="0" rtl="0" algn="l">
                        <a:lnSpc>
                          <a:spcPct val="100000"/>
                        </a:lnSpc>
                        <a:spcBef>
                          <a:spcPts val="0"/>
                        </a:spcBef>
                        <a:spcAft>
                          <a:spcPts val="0"/>
                        </a:spcAft>
                        <a:buClr>
                          <a:srgbClr val="000000"/>
                        </a:buClr>
                        <a:buSzPts val="900"/>
                        <a:buFont typeface="Arial"/>
                        <a:buNone/>
                      </a:pPr>
                      <a:r>
                        <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u="none" cap="none" strike="noStrike"/>
                        <a:t>10%</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3175">
                <a:tc vMerge="1"/>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u="none" cap="none" strike="noStrike"/>
                        <a:t>FC2-3 : Budget horaire</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u="none" cap="none" strike="noStrike"/>
                        <a:t>h.h</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a:t>Voir Budget Calendaire (suite)</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1050" u="none" cap="none" strike="noStrike"/>
                        <a:t>10%</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10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332" name="Google Shape;332;g5b494d2df6_1_0"/>
          <p:cNvGraphicFramePr/>
          <p:nvPr/>
        </p:nvGraphicFramePr>
        <p:xfrm>
          <a:off x="3384263" y="0"/>
          <a:ext cx="3000000" cy="3000000"/>
        </p:xfrm>
        <a:graphic>
          <a:graphicData uri="http://schemas.openxmlformats.org/drawingml/2006/table">
            <a:tbl>
              <a:tblPr>
                <a:noFill/>
                <a:tableStyleId>{1C336BAB-7D44-4538-95EF-223870504333}</a:tableStyleId>
              </a:tblPr>
              <a:tblGrid>
                <a:gridCol w="4002000"/>
                <a:gridCol w="1761775"/>
              </a:tblGrid>
              <a:tr h="466950">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fr-FR" sz="1000" u="none" cap="none" strike="noStrike"/>
                        <a:t>Cas de charges</a:t>
                      </a:r>
                      <a:endParaRPr b="1"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fr-FR" sz="1000" u="none" cap="none" strike="noStrike"/>
                        <a:t>Accélération en Virage Freinage/Accélération</a:t>
                      </a:r>
                      <a:endParaRPr b="1"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12900">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i="1" lang="fr-FR" sz="1000" u="none" cap="none" strike="noStrike"/>
                        <a:t>Nominal:</a:t>
                      </a:r>
                      <a:endParaRPr b="1" i="1" sz="1000" u="none" cap="none" strike="noStrike"/>
                    </a:p>
                    <a:p>
                      <a:pPr indent="0" lvl="0" marL="0" marR="0" rtl="0" algn="ctr">
                        <a:lnSpc>
                          <a:spcPct val="100000"/>
                        </a:lnSpc>
                        <a:spcBef>
                          <a:spcPts val="0"/>
                        </a:spcBef>
                        <a:spcAft>
                          <a:spcPts val="0"/>
                        </a:spcAft>
                        <a:buClr>
                          <a:srgbClr val="000000"/>
                        </a:buClr>
                        <a:buSzPts val="1000"/>
                        <a:buFont typeface="Arial"/>
                        <a:buNone/>
                      </a:pPr>
                      <a:r>
                        <a:rPr lang="fr-FR" sz="1000" u="none" cap="none" strike="noStrike"/>
                        <a:t>virage en skid pad ou accélération en endurance</a:t>
                      </a:r>
                      <a:endParaRPr sz="1000" u="none" cap="none" strike="noStrike"/>
                    </a:p>
                    <a:p>
                      <a:pPr indent="0" lvl="0" marL="0" marR="0" rtl="0" algn="ctr">
                        <a:lnSpc>
                          <a:spcPct val="100000"/>
                        </a:lnSpc>
                        <a:spcBef>
                          <a:spcPts val="0"/>
                        </a:spcBef>
                        <a:spcAft>
                          <a:spcPts val="0"/>
                        </a:spcAft>
                        <a:buClr>
                          <a:srgbClr val="000000"/>
                        </a:buClr>
                        <a:buSzPts val="1000"/>
                        <a:buFont typeface="Arial"/>
                        <a:buNone/>
                      </a:pPr>
                      <a:r>
                        <a:rPr lang="fr-FR" sz="1000" u="none" cap="none" strike="noStrike"/>
                        <a:t>à 30°C</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1.5 g</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12900">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i="1" lang="fr-FR" sz="1000" u="none" cap="none" strike="noStrike"/>
                        <a:t>Limite:</a:t>
                      </a:r>
                      <a:r>
                        <a:rPr b="1" lang="fr-FR" sz="1000" u="none" cap="none" strike="noStrike"/>
                        <a:t> </a:t>
                      </a:r>
                      <a:endParaRPr b="1" sz="1000" u="none" cap="none" strike="noStrike"/>
                    </a:p>
                    <a:p>
                      <a:pPr indent="0" lvl="0" marL="0" marR="0" rtl="0" algn="ctr">
                        <a:lnSpc>
                          <a:spcPct val="100000"/>
                        </a:lnSpc>
                        <a:spcBef>
                          <a:spcPts val="0"/>
                        </a:spcBef>
                        <a:spcAft>
                          <a:spcPts val="0"/>
                        </a:spcAft>
                        <a:buClr>
                          <a:srgbClr val="000000"/>
                        </a:buClr>
                        <a:buSzPts val="1000"/>
                        <a:buFont typeface="Arial"/>
                        <a:buNone/>
                      </a:pPr>
                      <a:r>
                        <a:rPr lang="fr-FR" sz="1000" u="none" cap="none" strike="noStrike"/>
                        <a:t>virage en skid pad +50 % plus accélération</a:t>
                      </a:r>
                      <a:endParaRPr sz="1000" u="none" cap="none" strike="noStrike"/>
                    </a:p>
                    <a:p>
                      <a:pPr indent="0" lvl="0" marL="0" marR="0" rtl="0" algn="ctr">
                        <a:lnSpc>
                          <a:spcPct val="100000"/>
                        </a:lnSpc>
                        <a:spcBef>
                          <a:spcPts val="0"/>
                        </a:spcBef>
                        <a:spcAft>
                          <a:spcPts val="0"/>
                        </a:spcAft>
                        <a:buClr>
                          <a:srgbClr val="000000"/>
                        </a:buClr>
                        <a:buSzPts val="1000"/>
                        <a:buFont typeface="Arial"/>
                        <a:buNone/>
                      </a:pPr>
                      <a:r>
                        <a:rPr lang="fr-FR" sz="1000" u="none" cap="none" strike="noStrike"/>
                        <a:t>à 40°C</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2 g</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6950">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i="1" lang="fr-FR" sz="1000" u="none" cap="none" strike="noStrike"/>
                        <a:t>Ultime</a:t>
                      </a:r>
                      <a:r>
                        <a:rPr b="1" lang="fr-FR" sz="1000" u="none" cap="none" strike="noStrike"/>
                        <a:t>:</a:t>
                      </a:r>
                      <a:endParaRPr b="1" sz="1000" u="none" cap="none" strike="noStrike"/>
                    </a:p>
                    <a:p>
                      <a:pPr indent="0" lvl="0" marL="0" marR="0" rtl="0" algn="ctr">
                        <a:lnSpc>
                          <a:spcPct val="100000"/>
                        </a:lnSpc>
                        <a:spcBef>
                          <a:spcPts val="0"/>
                        </a:spcBef>
                        <a:spcAft>
                          <a:spcPts val="0"/>
                        </a:spcAft>
                        <a:buClr>
                          <a:srgbClr val="000000"/>
                        </a:buClr>
                        <a:buSzPts val="1000"/>
                        <a:buFont typeface="Arial"/>
                        <a:buNone/>
                      </a:pPr>
                      <a:r>
                        <a:rPr lang="fr-FR" sz="1000" u="none" cap="none" strike="noStrike"/>
                        <a:t>dérapage + freinage brutal à 40°C</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fr-FR" sz="1000"/>
                        <a:t>3</a:t>
                      </a:r>
                      <a:r>
                        <a:rPr lang="fr-FR" sz="1000" u="none" cap="none" strike="noStrike"/>
                        <a:t>g</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33" name="Google Shape;333;g5b494d2df6_1_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334" name="Google Shape;334;g5b494d2df6_1_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g5b494d2df6_0_254"/>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Châssis équipé</a:t>
            </a:r>
            <a:endParaRPr b="0" i="0" sz="2400" u="none" cap="none" strike="noStrike">
              <a:solidFill>
                <a:schemeClr val="dk1"/>
              </a:solidFill>
              <a:latin typeface="Arial"/>
              <a:ea typeface="Arial"/>
              <a:cs typeface="Arial"/>
              <a:sym typeface="Arial"/>
            </a:endParaRPr>
          </a:p>
        </p:txBody>
      </p:sp>
      <p:sp>
        <p:nvSpPr>
          <p:cNvPr id="340" name="Google Shape;340;g5b494d2df6_0_254"/>
          <p:cNvSpPr txBox="1"/>
          <p:nvPr/>
        </p:nvSpPr>
        <p:spPr>
          <a:xfrm>
            <a:off x="0" y="594998"/>
            <a:ext cx="5211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Le Châssis </a:t>
            </a:r>
            <a:r>
              <a:rPr b="1" lang="fr-FR" sz="1200"/>
              <a:t>Équipé - Structure Tubulaire</a:t>
            </a:r>
            <a:endParaRPr/>
          </a:p>
        </p:txBody>
      </p:sp>
      <p:sp>
        <p:nvSpPr>
          <p:cNvPr id="341" name="Google Shape;341;g5b494d2df6_0_254"/>
          <p:cNvSpPr txBox="1"/>
          <p:nvPr/>
        </p:nvSpPr>
        <p:spPr>
          <a:xfrm>
            <a:off x="0" y="1056675"/>
            <a:ext cx="5211000" cy="1116300"/>
          </a:xfrm>
          <a:prstGeom prst="rect">
            <a:avLst/>
          </a:prstGeom>
          <a:solidFill>
            <a:srgbClr val="000000">
              <a:alpha val="0"/>
            </a:srgbClr>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1200" u="none" cap="none" strike="noStrike">
                <a:solidFill>
                  <a:srgbClr val="000000"/>
                </a:solidFill>
                <a:latin typeface="Arial"/>
                <a:ea typeface="Arial"/>
                <a:cs typeface="Arial"/>
                <a:sym typeface="Arial"/>
              </a:rPr>
              <a:t>Exigences et cas de charges</a:t>
            </a:r>
            <a:endParaRPr b="1" sz="1200"/>
          </a:p>
          <a:p>
            <a:pPr indent="0" lvl="0" marL="0" marR="0" rtl="0" algn="l">
              <a:lnSpc>
                <a:spcPct val="100000"/>
              </a:lnSpc>
              <a:spcBef>
                <a:spcPts val="0"/>
              </a:spcBef>
              <a:spcAft>
                <a:spcPts val="0"/>
              </a:spcAft>
              <a:buNone/>
            </a:pPr>
            <a:r>
              <a:rPr b="1" lang="fr-FR" sz="1100"/>
              <a:t>Utilité d’après le règlement : </a:t>
            </a:r>
            <a:r>
              <a:rPr lang="fr-FR" sz="1100"/>
              <a:t>Supporter l’ensemble des sous-systèmes tout en étant un ensemble de structures soudés ou composites</a:t>
            </a:r>
            <a:endParaRPr sz="1100"/>
          </a:p>
          <a:p>
            <a:pPr indent="0" lvl="0" marL="0" marR="0" rtl="0" algn="l">
              <a:lnSpc>
                <a:spcPct val="100000"/>
              </a:lnSpc>
              <a:spcBef>
                <a:spcPts val="0"/>
              </a:spcBef>
              <a:spcAft>
                <a:spcPts val="0"/>
              </a:spcAft>
              <a:buNone/>
            </a:pPr>
            <a:r>
              <a:rPr b="1" lang="fr-FR" sz="1100"/>
              <a:t>Sollicitations </a:t>
            </a:r>
            <a:r>
              <a:rPr lang="fr-FR" sz="1100"/>
              <a:t>: Poids moteur, Poids Pilote, Poids autre Sous-Systèmes, Transfert de Charges, Torsion en virage, Accélération, Décélération</a:t>
            </a:r>
            <a:endParaRPr sz="1100"/>
          </a:p>
        </p:txBody>
      </p:sp>
      <p:sp>
        <p:nvSpPr>
          <p:cNvPr id="342" name="Google Shape;342;g5b494d2df6_0_254"/>
          <p:cNvSpPr txBox="1"/>
          <p:nvPr/>
        </p:nvSpPr>
        <p:spPr>
          <a:xfrm>
            <a:off x="5077274" y="30750"/>
            <a:ext cx="6753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CMI</a:t>
            </a:r>
            <a:endParaRPr/>
          </a:p>
        </p:txBody>
      </p:sp>
      <p:sp>
        <p:nvSpPr>
          <p:cNvPr id="343" name="Google Shape;343;g5b494d2df6_0_254"/>
          <p:cNvSpPr/>
          <p:nvPr/>
        </p:nvSpPr>
        <p:spPr>
          <a:xfrm>
            <a:off x="5752675" y="-6"/>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pic>
        <p:nvPicPr>
          <p:cNvPr id="344" name="Google Shape;344;g5b494d2df6_0_254"/>
          <p:cNvPicPr preferRelativeResize="0"/>
          <p:nvPr/>
        </p:nvPicPr>
        <p:blipFill rotWithShape="1">
          <a:blip r:embed="rId4">
            <a:alphaModFix amt="71000"/>
          </a:blip>
          <a:srcRect b="1849" l="0" r="0" t="-1850"/>
          <a:stretch/>
        </p:blipFill>
        <p:spPr>
          <a:xfrm>
            <a:off x="6362287" y="-12"/>
            <a:ext cx="2781725" cy="2085225"/>
          </a:xfrm>
          <a:prstGeom prst="rect">
            <a:avLst/>
          </a:prstGeom>
          <a:noFill/>
          <a:ln>
            <a:noFill/>
          </a:ln>
          <a:effectLst>
            <a:outerShdw rotWithShape="0" algn="bl" dist="9525">
              <a:srgbClr val="CCCCCC"/>
            </a:outerShdw>
          </a:effectLst>
        </p:spPr>
      </p:pic>
      <p:pic>
        <p:nvPicPr>
          <p:cNvPr id="345" name="Google Shape;345;g5b494d2df6_0_254"/>
          <p:cNvPicPr preferRelativeResize="0"/>
          <p:nvPr/>
        </p:nvPicPr>
        <p:blipFill>
          <a:blip r:embed="rId5">
            <a:alphaModFix/>
          </a:blip>
          <a:stretch>
            <a:fillRect/>
          </a:stretch>
        </p:blipFill>
        <p:spPr>
          <a:xfrm>
            <a:off x="5752675" y="0"/>
            <a:ext cx="609600" cy="849933"/>
          </a:xfrm>
          <a:prstGeom prst="rect">
            <a:avLst/>
          </a:prstGeom>
          <a:noFill/>
          <a:ln>
            <a:noFill/>
          </a:ln>
        </p:spPr>
      </p:pic>
      <p:graphicFrame>
        <p:nvGraphicFramePr>
          <p:cNvPr id="346" name="Google Shape;346;g5b494d2df6_0_254"/>
          <p:cNvGraphicFramePr/>
          <p:nvPr/>
        </p:nvGraphicFramePr>
        <p:xfrm>
          <a:off x="-12" y="2172948"/>
          <a:ext cx="3000000" cy="3000000"/>
        </p:xfrm>
        <a:graphic>
          <a:graphicData uri="http://schemas.openxmlformats.org/drawingml/2006/table">
            <a:tbl>
              <a:tblPr bandRow="1" firstRow="1">
                <a:noFill/>
                <a:tableStyleId>{9D46E74F-C03A-45A9-9FC2-EBF74F666B90}</a:tableStyleId>
              </a:tblPr>
              <a:tblGrid>
                <a:gridCol w="1046925"/>
                <a:gridCol w="2650425"/>
                <a:gridCol w="2239625"/>
                <a:gridCol w="1487950"/>
                <a:gridCol w="847350"/>
                <a:gridCol w="871750"/>
              </a:tblGrid>
              <a:tr h="402175">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Fonction primaire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Fonction secondaire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Critère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Niveau</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Flexibilité</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Article règlement</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6850">
                <a:tc rowSpan="4">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solidFill>
                            <a:srgbClr val="000000"/>
                          </a:solidFill>
                        </a:rPr>
                        <a:t>FP1 : Respect du règlement</a:t>
                      </a:r>
                      <a:endParaRPr b="1" sz="1000" u="none" cap="none" strike="noStrike">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FS1.1 : Doit disposer d’un Main Hoop, Front Hoop, Front Bulkhead et Side Impact Structure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Sécurité</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x</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T3.1.1</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02175">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FS1.2 : Pouvoir déplacer le véhicule lors de la compétition : pushbar</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Sécurité</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x</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T.13.1.1</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02175">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FS1.3 : Permettre au pilote de sortir en moins de 5 sec</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Sécurité/Compétition</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Volume du cockpit dédié au pilote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T.4.11.1</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685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FS1.4 : Protéger le Pilote en cas de retournement de la voiture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Sécurité</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Droite entre Front et Main Hoop : &gt;5cm au dessus du casque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T.4.3.4</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6050">
                <a:tc rowSpan="2">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solidFill>
                            <a:srgbClr val="000000"/>
                          </a:solidFill>
                        </a:rPr>
                        <a:t>FP2 : Respecter les Cas de Charges </a:t>
                      </a:r>
                      <a:endParaRPr b="1" sz="1000" u="none" cap="none" strike="noStrike">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FS2.1 : LAS</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Rigidité en torsion</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5x rigidité suspensions (1400</a:t>
                      </a:r>
                      <a:r>
                        <a:rPr lang="fr-FR" sz="1000" u="none" cap="none" strike="noStrike"/>
                        <a:t>Nm/deg)</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20%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55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FS2.1 : Motorisation</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Rigidité en flexion (surtout la transmission secondaire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40000 N</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10%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6725">
                <a:tc rowSpan="3">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solidFill>
                            <a:srgbClr val="000000"/>
                          </a:solidFill>
                        </a:rPr>
                        <a:t>FP4 : Attentes de la Direction de Projet</a:t>
                      </a:r>
                      <a:endParaRPr b="1" sz="1000" u="none" cap="none" strike="noStrike">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Budget Financier</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Ne pas dépasser le budget</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environ 10000€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20 %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x</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5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Budget Massique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Peint et équipée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35kg</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20%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x</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685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Délais</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Pas de retard</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3 mois de production, de déc</a:t>
                      </a:r>
                      <a:r>
                        <a:rPr lang="fr-FR" sz="1000"/>
                        <a:t>e</a:t>
                      </a:r>
                      <a:r>
                        <a:rPr lang="fr-FR" sz="1000" u="none" cap="none" strike="noStrike"/>
                        <a:t>mbre à mi février</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10%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x</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02175">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t>FP5 : Déplacement</a:t>
                      </a:r>
                      <a:endParaRPr b="1"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Invictus doit pouvoir rentrer dans la remorque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Largeur véhicule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&lt;1.2 m</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x</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347" name="Google Shape;347;g5b494d2df6_0_254"/>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348" name="Google Shape;348;g5b494d2df6_0_254"/>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52" name="Shape 352"/>
        <p:cNvGrpSpPr/>
        <p:nvPr/>
      </p:nvGrpSpPr>
      <p:grpSpPr>
        <a:xfrm>
          <a:off x="0" y="0"/>
          <a:ext cx="0" cy="0"/>
          <a:chOff x="0" y="0"/>
          <a:chExt cx="0" cy="0"/>
        </a:xfrm>
      </p:grpSpPr>
      <p:sp>
        <p:nvSpPr>
          <p:cNvPr id="353" name="Google Shape;353;g597a7eda41_17_7"/>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Châssis équipé</a:t>
            </a:r>
            <a:endParaRPr b="0" i="0" sz="2400" u="none" cap="none" strike="noStrike">
              <a:solidFill>
                <a:schemeClr val="dk1"/>
              </a:solidFill>
              <a:latin typeface="Arial"/>
              <a:ea typeface="Arial"/>
              <a:cs typeface="Arial"/>
              <a:sym typeface="Arial"/>
            </a:endParaRPr>
          </a:p>
        </p:txBody>
      </p:sp>
      <p:sp>
        <p:nvSpPr>
          <p:cNvPr id="354" name="Google Shape;354;g597a7eda41_17_7"/>
          <p:cNvSpPr txBox="1"/>
          <p:nvPr/>
        </p:nvSpPr>
        <p:spPr>
          <a:xfrm>
            <a:off x="0" y="594998"/>
            <a:ext cx="5211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Le Châssis Équipé</a:t>
            </a:r>
            <a:endParaRPr/>
          </a:p>
        </p:txBody>
      </p:sp>
      <p:sp>
        <p:nvSpPr>
          <p:cNvPr id="355" name="Google Shape;355;g597a7eda41_17_7"/>
          <p:cNvSpPr txBox="1"/>
          <p:nvPr/>
        </p:nvSpPr>
        <p:spPr>
          <a:xfrm>
            <a:off x="0" y="1056675"/>
            <a:ext cx="5211000" cy="400200"/>
          </a:xfrm>
          <a:prstGeom prst="rect">
            <a:avLst/>
          </a:prstGeom>
          <a:solidFill>
            <a:srgbClr val="000000">
              <a:alpha val="0"/>
            </a:srgbClr>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Concepts existants</a:t>
            </a:r>
            <a:endParaRPr sz="1100"/>
          </a:p>
        </p:txBody>
      </p:sp>
      <p:sp>
        <p:nvSpPr>
          <p:cNvPr id="356" name="Google Shape;356;g597a7eda41_17_7"/>
          <p:cNvSpPr txBox="1"/>
          <p:nvPr/>
        </p:nvSpPr>
        <p:spPr>
          <a:xfrm>
            <a:off x="7696846" y="30750"/>
            <a:ext cx="83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CMI</a:t>
            </a:r>
            <a:endParaRPr/>
          </a:p>
        </p:txBody>
      </p:sp>
      <p:sp>
        <p:nvSpPr>
          <p:cNvPr id="357" name="Google Shape;357;g597a7eda41_17_7"/>
          <p:cNvSpPr/>
          <p:nvPr/>
        </p:nvSpPr>
        <p:spPr>
          <a:xfrm>
            <a:off x="8534400" y="-6"/>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pic>
        <p:nvPicPr>
          <p:cNvPr id="358" name="Google Shape;358;g597a7eda41_17_7"/>
          <p:cNvPicPr preferRelativeResize="0"/>
          <p:nvPr/>
        </p:nvPicPr>
        <p:blipFill rotWithShape="1">
          <a:blip r:embed="rId4">
            <a:alphaModFix amt="71000"/>
          </a:blip>
          <a:srcRect b="1849" l="0" r="0" t="-1850"/>
          <a:stretch/>
        </p:blipFill>
        <p:spPr>
          <a:xfrm>
            <a:off x="1212223" y="1627115"/>
            <a:ext cx="3295674" cy="2470490"/>
          </a:xfrm>
          <a:prstGeom prst="rect">
            <a:avLst/>
          </a:prstGeom>
          <a:noFill/>
          <a:ln>
            <a:noFill/>
          </a:ln>
          <a:effectLst>
            <a:outerShdw rotWithShape="0" algn="bl" dist="9525">
              <a:srgbClr val="CCCCCC"/>
            </a:outerShdw>
          </a:effectLst>
        </p:spPr>
      </p:pic>
      <p:pic>
        <p:nvPicPr>
          <p:cNvPr id="359" name="Google Shape;359;g597a7eda41_17_7"/>
          <p:cNvPicPr preferRelativeResize="0"/>
          <p:nvPr/>
        </p:nvPicPr>
        <p:blipFill>
          <a:blip r:embed="rId5">
            <a:alphaModFix/>
          </a:blip>
          <a:stretch>
            <a:fillRect/>
          </a:stretch>
        </p:blipFill>
        <p:spPr>
          <a:xfrm>
            <a:off x="8534400" y="30750"/>
            <a:ext cx="609600" cy="849933"/>
          </a:xfrm>
          <a:prstGeom prst="rect">
            <a:avLst/>
          </a:prstGeom>
          <a:noFill/>
          <a:ln>
            <a:noFill/>
          </a:ln>
        </p:spPr>
      </p:pic>
      <p:pic>
        <p:nvPicPr>
          <p:cNvPr id="360" name="Google Shape;360;g597a7eda41_17_7"/>
          <p:cNvPicPr preferRelativeResize="0"/>
          <p:nvPr/>
        </p:nvPicPr>
        <p:blipFill>
          <a:blip r:embed="rId6">
            <a:alphaModFix amt="86000"/>
          </a:blip>
          <a:stretch>
            <a:fillRect/>
          </a:stretch>
        </p:blipFill>
        <p:spPr>
          <a:xfrm>
            <a:off x="2815500" y="4267862"/>
            <a:ext cx="3295674" cy="2471750"/>
          </a:xfrm>
          <a:prstGeom prst="rect">
            <a:avLst/>
          </a:prstGeom>
          <a:noFill/>
          <a:ln>
            <a:noFill/>
          </a:ln>
          <a:effectLst>
            <a:outerShdw blurRad="57150" rotWithShape="0" algn="bl" dir="5400000" dist="19050">
              <a:srgbClr val="000000">
                <a:alpha val="50000"/>
              </a:srgbClr>
            </a:outerShdw>
          </a:effectLst>
        </p:spPr>
      </p:pic>
      <p:pic>
        <p:nvPicPr>
          <p:cNvPr id="361" name="Google Shape;361;g597a7eda41_17_7"/>
          <p:cNvPicPr preferRelativeResize="0"/>
          <p:nvPr/>
        </p:nvPicPr>
        <p:blipFill>
          <a:blip r:embed="rId7">
            <a:alphaModFix amt="90000"/>
          </a:blip>
          <a:stretch>
            <a:fillRect/>
          </a:stretch>
        </p:blipFill>
        <p:spPr>
          <a:xfrm>
            <a:off x="4507900" y="1627122"/>
            <a:ext cx="4312325" cy="2558950"/>
          </a:xfrm>
          <a:prstGeom prst="rect">
            <a:avLst/>
          </a:prstGeom>
          <a:noFill/>
          <a:ln>
            <a:noFill/>
          </a:ln>
          <a:effectLst>
            <a:outerShdw blurRad="57150" rotWithShape="0" algn="bl" dir="5400000" dist="19050">
              <a:srgbClr val="000000">
                <a:alpha val="50000"/>
              </a:srgbClr>
            </a:outerShdw>
          </a:effectLst>
        </p:spPr>
      </p:pic>
      <p:sp>
        <p:nvSpPr>
          <p:cNvPr id="362" name="Google Shape;362;g597a7eda41_17_7"/>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363" name="Google Shape;363;g597a7eda41_17_7"/>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g5b494d2df6_0_23"/>
          <p:cNvSpPr txBox="1"/>
          <p:nvPr/>
        </p:nvSpPr>
        <p:spPr>
          <a:xfrm>
            <a:off x="0" y="0"/>
            <a:ext cx="85344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2381E"/>
                </a:solidFill>
                <a:latin typeface="Calibri"/>
                <a:ea typeface="Calibri"/>
                <a:cs typeface="Calibri"/>
                <a:sym typeface="Calibri"/>
              </a:rPr>
              <a:t>TOP Pré-Dim </a:t>
            </a:r>
            <a:endParaRPr b="0" i="0" sz="1400" u="none" cap="none" strike="noStrike">
              <a:solidFill>
                <a:schemeClr val="dk1"/>
              </a:solidFill>
              <a:latin typeface="Arial"/>
              <a:ea typeface="Arial"/>
              <a:cs typeface="Arial"/>
              <a:sym typeface="Arial"/>
            </a:endParaRPr>
          </a:p>
        </p:txBody>
      </p:sp>
      <p:sp>
        <p:nvSpPr>
          <p:cNvPr id="98" name="Google Shape;98;g5b494d2df6_0_23"/>
          <p:cNvSpPr txBox="1"/>
          <p:nvPr/>
        </p:nvSpPr>
        <p:spPr>
          <a:xfrm>
            <a:off x="7807750" y="91325"/>
            <a:ext cx="726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TLS</a:t>
            </a:r>
            <a:endParaRPr/>
          </a:p>
        </p:txBody>
      </p:sp>
      <p:sp>
        <p:nvSpPr>
          <p:cNvPr id="99" name="Google Shape;99;g5b494d2df6_0_23"/>
          <p:cNvSpPr txBox="1"/>
          <p:nvPr/>
        </p:nvSpPr>
        <p:spPr>
          <a:xfrm>
            <a:off x="1353175" y="1569074"/>
            <a:ext cx="3292200" cy="26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sng" cap="none" strike="noStrike">
                <a:solidFill>
                  <a:srgbClr val="000000"/>
                </a:solidFill>
                <a:latin typeface="Calibri"/>
                <a:ea typeface="Calibri"/>
                <a:cs typeface="Calibri"/>
                <a:sym typeface="Calibri"/>
              </a:rPr>
              <a:t>Sommaire :</a:t>
            </a:r>
            <a:endParaRPr/>
          </a:p>
          <a:p>
            <a:pPr indent="-342900" lvl="0" marL="457200" marR="0" rtl="0" algn="l">
              <a:lnSpc>
                <a:spcPct val="100000"/>
              </a:lnSpc>
              <a:spcBef>
                <a:spcPts val="0"/>
              </a:spcBef>
              <a:spcAft>
                <a:spcPts val="0"/>
              </a:spcAft>
              <a:buClr>
                <a:srgbClr val="000000"/>
              </a:buClr>
              <a:buSzPts val="1800"/>
              <a:buFont typeface="Calibri"/>
              <a:buChar char="-"/>
            </a:pPr>
            <a:r>
              <a:rPr b="1" i="0" lang="fr-FR" sz="1800" u="none" cap="none" strike="noStrike">
                <a:solidFill>
                  <a:srgbClr val="000000"/>
                </a:solidFill>
                <a:latin typeface="Calibri"/>
                <a:ea typeface="Calibri"/>
                <a:cs typeface="Calibri"/>
                <a:sym typeface="Calibri"/>
              </a:rPr>
              <a:t>Modèles utilisés</a:t>
            </a:r>
            <a:endParaRPr/>
          </a:p>
          <a:p>
            <a:pPr indent="-342900" lvl="0" marL="457200" marR="0" rtl="0" algn="l">
              <a:lnSpc>
                <a:spcPct val="100000"/>
              </a:lnSpc>
              <a:spcBef>
                <a:spcPts val="0"/>
              </a:spcBef>
              <a:spcAft>
                <a:spcPts val="0"/>
              </a:spcAft>
              <a:buClr>
                <a:srgbClr val="000000"/>
              </a:buClr>
              <a:buSzPts val="1800"/>
              <a:buFont typeface="Calibri"/>
              <a:buChar char="-"/>
            </a:pPr>
            <a:r>
              <a:rPr b="1" i="0" lang="fr-FR" sz="1800" u="none" cap="none" strike="noStrike">
                <a:solidFill>
                  <a:srgbClr val="000000"/>
                </a:solidFill>
                <a:latin typeface="Calibri"/>
                <a:ea typeface="Calibri"/>
                <a:cs typeface="Calibri"/>
                <a:sym typeface="Calibri"/>
              </a:rPr>
              <a:t>S0 : Invictus</a:t>
            </a:r>
            <a:endParaRPr/>
          </a:p>
          <a:p>
            <a:pPr indent="-342900" lvl="0" marL="457200" marR="0" rtl="0" algn="l">
              <a:lnSpc>
                <a:spcPct val="100000"/>
              </a:lnSpc>
              <a:spcBef>
                <a:spcPts val="0"/>
              </a:spcBef>
              <a:spcAft>
                <a:spcPts val="0"/>
              </a:spcAft>
              <a:buClr>
                <a:srgbClr val="000000"/>
              </a:buClr>
              <a:buSzPts val="1800"/>
              <a:buFont typeface="Calibri"/>
              <a:buChar char="-"/>
            </a:pPr>
            <a:r>
              <a:rPr b="1" i="0" lang="fr-FR" sz="1800" u="none" cap="none" strike="noStrike">
                <a:solidFill>
                  <a:srgbClr val="000000"/>
                </a:solidFill>
                <a:latin typeface="Calibri"/>
                <a:ea typeface="Calibri"/>
                <a:cs typeface="Calibri"/>
                <a:sym typeface="Calibri"/>
              </a:rPr>
              <a:t>S1 : Châssis équipé</a:t>
            </a:r>
            <a:endParaRPr b="1"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1" i="0" lang="fr-FR" sz="1800" u="none" cap="none" strike="noStrike">
                <a:solidFill>
                  <a:srgbClr val="000000"/>
                </a:solidFill>
                <a:latin typeface="Calibri"/>
                <a:ea typeface="Calibri"/>
                <a:cs typeface="Calibri"/>
                <a:sym typeface="Calibri"/>
              </a:rPr>
              <a:t>S1 : Aérodynamique</a:t>
            </a:r>
            <a:endParaRPr b="1"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1" i="0" lang="fr-FR" sz="1800" u="none" cap="none" strike="noStrike">
                <a:solidFill>
                  <a:srgbClr val="000000"/>
                </a:solidFill>
                <a:latin typeface="Calibri"/>
                <a:ea typeface="Calibri"/>
                <a:cs typeface="Calibri"/>
                <a:sym typeface="Calibri"/>
              </a:rPr>
              <a:t>S2 : LAS</a:t>
            </a:r>
            <a:endParaRPr b="1"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1" i="0" lang="fr-FR" sz="1800" u="none" cap="none" strike="noStrike">
                <a:solidFill>
                  <a:srgbClr val="000000"/>
                </a:solidFill>
                <a:latin typeface="Calibri"/>
                <a:ea typeface="Calibri"/>
                <a:cs typeface="Calibri"/>
                <a:sym typeface="Calibri"/>
              </a:rPr>
              <a:t>S3 : Motorisation</a:t>
            </a:r>
            <a:endParaRPr b="1"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1" i="0" lang="fr-FR" sz="1800" u="none" cap="none" strike="noStrike">
                <a:solidFill>
                  <a:srgbClr val="000000"/>
                </a:solidFill>
                <a:latin typeface="Calibri"/>
                <a:ea typeface="Calibri"/>
                <a:cs typeface="Calibri"/>
                <a:sym typeface="Calibri"/>
              </a:rPr>
              <a:t>S4 : SEISM</a:t>
            </a:r>
            <a:endParaRPr b="1"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SzPts val="1800"/>
              <a:buFont typeface="Calibri"/>
              <a:buChar char="-"/>
            </a:pPr>
            <a:r>
              <a:rPr b="1" lang="fr-FR" sz="1800">
                <a:latin typeface="Calibri"/>
                <a:ea typeface="Calibri"/>
                <a:cs typeface="Calibri"/>
                <a:sym typeface="Calibri"/>
              </a:rPr>
              <a:t>Annexe </a:t>
            </a:r>
            <a:endParaRPr b="1" sz="1800">
              <a:latin typeface="Calibri"/>
              <a:ea typeface="Calibri"/>
              <a:cs typeface="Calibri"/>
              <a:sym typeface="Calibri"/>
            </a:endParaRPr>
          </a:p>
        </p:txBody>
      </p:sp>
      <p:sp>
        <p:nvSpPr>
          <p:cNvPr id="100" name="Google Shape;100;g5b494d2df6_0_23"/>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101" name="Google Shape;101;g5b494d2df6_0_23"/>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67" name="Shape 367"/>
        <p:cNvGrpSpPr/>
        <p:nvPr/>
      </p:nvGrpSpPr>
      <p:grpSpPr>
        <a:xfrm>
          <a:off x="0" y="0"/>
          <a:ext cx="0" cy="0"/>
          <a:chOff x="0" y="0"/>
          <a:chExt cx="0" cy="0"/>
        </a:xfrm>
      </p:grpSpPr>
      <p:sp>
        <p:nvSpPr>
          <p:cNvPr id="368" name="Google Shape;368;g597a7eda41_17_32"/>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Châssis équipé</a:t>
            </a:r>
            <a:endParaRPr b="0" i="0" sz="2400" u="none" cap="none" strike="noStrike">
              <a:solidFill>
                <a:schemeClr val="dk1"/>
              </a:solidFill>
              <a:latin typeface="Arial"/>
              <a:ea typeface="Arial"/>
              <a:cs typeface="Arial"/>
              <a:sym typeface="Arial"/>
            </a:endParaRPr>
          </a:p>
        </p:txBody>
      </p:sp>
      <p:sp>
        <p:nvSpPr>
          <p:cNvPr id="369" name="Google Shape;369;g597a7eda41_17_32"/>
          <p:cNvSpPr txBox="1"/>
          <p:nvPr/>
        </p:nvSpPr>
        <p:spPr>
          <a:xfrm>
            <a:off x="0" y="594998"/>
            <a:ext cx="5211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Le Châssis Équipé</a:t>
            </a:r>
            <a:endParaRPr/>
          </a:p>
        </p:txBody>
      </p:sp>
      <p:sp>
        <p:nvSpPr>
          <p:cNvPr id="370" name="Google Shape;370;g597a7eda41_17_32"/>
          <p:cNvSpPr txBox="1"/>
          <p:nvPr/>
        </p:nvSpPr>
        <p:spPr>
          <a:xfrm>
            <a:off x="0" y="1056675"/>
            <a:ext cx="5211000" cy="400200"/>
          </a:xfrm>
          <a:prstGeom prst="rect">
            <a:avLst/>
          </a:prstGeom>
          <a:solidFill>
            <a:srgbClr val="000000">
              <a:alpha val="0"/>
            </a:srgbClr>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Concepts existants</a:t>
            </a:r>
            <a:endParaRPr sz="1100"/>
          </a:p>
        </p:txBody>
      </p:sp>
      <p:sp>
        <p:nvSpPr>
          <p:cNvPr id="371" name="Google Shape;371;g597a7eda41_17_32"/>
          <p:cNvSpPr txBox="1"/>
          <p:nvPr/>
        </p:nvSpPr>
        <p:spPr>
          <a:xfrm>
            <a:off x="7705571" y="30750"/>
            <a:ext cx="8289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CMI</a:t>
            </a:r>
            <a:endParaRPr/>
          </a:p>
        </p:txBody>
      </p:sp>
      <p:sp>
        <p:nvSpPr>
          <p:cNvPr id="372" name="Google Shape;372;g597a7eda41_17_32"/>
          <p:cNvSpPr/>
          <p:nvPr/>
        </p:nvSpPr>
        <p:spPr>
          <a:xfrm>
            <a:off x="8534400" y="-6"/>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pic>
        <p:nvPicPr>
          <p:cNvPr id="373" name="Google Shape;373;g597a7eda41_17_32"/>
          <p:cNvPicPr preferRelativeResize="0"/>
          <p:nvPr/>
        </p:nvPicPr>
        <p:blipFill rotWithShape="1">
          <a:blip r:embed="rId4">
            <a:alphaModFix amt="71000"/>
          </a:blip>
          <a:srcRect b="1849" l="0" r="0" t="-1850"/>
          <a:stretch/>
        </p:blipFill>
        <p:spPr>
          <a:xfrm>
            <a:off x="1212223" y="1474715"/>
            <a:ext cx="3295674" cy="2470490"/>
          </a:xfrm>
          <a:prstGeom prst="rect">
            <a:avLst/>
          </a:prstGeom>
          <a:noFill/>
          <a:ln>
            <a:noFill/>
          </a:ln>
          <a:effectLst>
            <a:outerShdw rotWithShape="0" algn="bl" dist="9525">
              <a:srgbClr val="CCCCCC"/>
            </a:outerShdw>
          </a:effectLst>
        </p:spPr>
      </p:pic>
      <p:pic>
        <p:nvPicPr>
          <p:cNvPr id="374" name="Google Shape;374;g597a7eda41_17_32"/>
          <p:cNvPicPr preferRelativeResize="0"/>
          <p:nvPr/>
        </p:nvPicPr>
        <p:blipFill>
          <a:blip r:embed="rId5">
            <a:alphaModFix/>
          </a:blip>
          <a:stretch>
            <a:fillRect/>
          </a:stretch>
        </p:blipFill>
        <p:spPr>
          <a:xfrm>
            <a:off x="8534400" y="30750"/>
            <a:ext cx="609600" cy="849933"/>
          </a:xfrm>
          <a:prstGeom prst="rect">
            <a:avLst/>
          </a:prstGeom>
          <a:noFill/>
          <a:ln>
            <a:noFill/>
          </a:ln>
        </p:spPr>
      </p:pic>
      <p:pic>
        <p:nvPicPr>
          <p:cNvPr id="375" name="Google Shape;375;g597a7eda41_17_32"/>
          <p:cNvPicPr preferRelativeResize="0"/>
          <p:nvPr/>
        </p:nvPicPr>
        <p:blipFill>
          <a:blip r:embed="rId6">
            <a:alphaModFix amt="90000"/>
          </a:blip>
          <a:stretch>
            <a:fillRect/>
          </a:stretch>
        </p:blipFill>
        <p:spPr>
          <a:xfrm>
            <a:off x="4507900" y="1474722"/>
            <a:ext cx="4312325" cy="2558950"/>
          </a:xfrm>
          <a:prstGeom prst="rect">
            <a:avLst/>
          </a:prstGeom>
          <a:noFill/>
          <a:ln>
            <a:noFill/>
          </a:ln>
          <a:effectLst>
            <a:outerShdw blurRad="57150" rotWithShape="0" algn="bl" dir="5400000" dist="19050">
              <a:srgbClr val="000000">
                <a:alpha val="50000"/>
              </a:srgbClr>
            </a:outerShdw>
          </a:effectLst>
        </p:spPr>
      </p:pic>
      <p:sp>
        <p:nvSpPr>
          <p:cNvPr id="376" name="Google Shape;376;g597a7eda41_17_32"/>
          <p:cNvSpPr txBox="1"/>
          <p:nvPr/>
        </p:nvSpPr>
        <p:spPr>
          <a:xfrm>
            <a:off x="5466913" y="131175"/>
            <a:ext cx="2394300" cy="9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FR" sz="800">
                <a:latin typeface="Calibri"/>
                <a:ea typeface="Calibri"/>
                <a:cs typeface="Calibri"/>
                <a:sym typeface="Calibri"/>
              </a:rPr>
              <a:t>Source : US Naval Academy, </a:t>
            </a:r>
            <a:r>
              <a:rPr i="1" lang="fr-FR" sz="800" u="sng">
                <a:solidFill>
                  <a:schemeClr val="hlink"/>
                </a:solidFill>
                <a:hlinkClick r:id="rId7"/>
              </a:rPr>
              <a:t>https://www.researchgate.net/publication/296642077_Production_of_a_Composite_Monocoque_Frame_for_a_Formula_SAE_Racecar</a:t>
            </a:r>
            <a:endParaRPr i="1" sz="800">
              <a:latin typeface="Calibri"/>
              <a:ea typeface="Calibri"/>
              <a:cs typeface="Calibri"/>
              <a:sym typeface="Calibri"/>
            </a:endParaRPr>
          </a:p>
        </p:txBody>
      </p:sp>
      <p:graphicFrame>
        <p:nvGraphicFramePr>
          <p:cNvPr id="377" name="Google Shape;377;g597a7eda41_17_32"/>
          <p:cNvGraphicFramePr/>
          <p:nvPr/>
        </p:nvGraphicFramePr>
        <p:xfrm>
          <a:off x="-12" y="4033673"/>
          <a:ext cx="3000000" cy="3000000"/>
        </p:xfrm>
        <a:graphic>
          <a:graphicData uri="http://schemas.openxmlformats.org/drawingml/2006/table">
            <a:tbl>
              <a:tblPr bandRow="1" firstRow="1">
                <a:noFill/>
                <a:tableStyleId>{9D46E74F-C03A-45A9-9FC2-EBF74F666B90}</a:tableStyleId>
              </a:tblPr>
              <a:tblGrid>
                <a:gridCol w="2864525"/>
                <a:gridCol w="2420525"/>
                <a:gridCol w="2420525"/>
              </a:tblGrid>
              <a:tr h="387950">
                <a:tc>
                  <a:txBody>
                    <a:bodyPr>
                      <a:noAutofit/>
                    </a:bodyPr>
                    <a:lstStyle/>
                    <a:p>
                      <a:pPr indent="0" lvl="0" marL="0" rtl="0" algn="ctr">
                        <a:spcBef>
                          <a:spcPts val="0"/>
                        </a:spcBef>
                        <a:spcAft>
                          <a:spcPts val="0"/>
                        </a:spcAft>
                        <a:buClr>
                          <a:schemeClr val="dk1"/>
                        </a:buClr>
                        <a:buFont typeface="Arial"/>
                        <a:buNone/>
                      </a:pPr>
                      <a:r>
                        <a:rPr i="1" lang="fr-FR" sz="1200">
                          <a:solidFill>
                            <a:schemeClr val="dk1"/>
                          </a:solidFill>
                        </a:rPr>
                        <a:t>Structure Tubulaire</a:t>
                      </a:r>
                      <a:endParaRPr sz="1000"/>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i="1" lang="fr-FR" sz="1200"/>
                        <a:t>Monocoque Carbone</a:t>
                      </a:r>
                      <a:endParaRPr i="1" sz="12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i="1" lang="fr-FR" sz="1200"/>
                        <a:t>Hybride</a:t>
                      </a:r>
                      <a:endParaRPr i="1" sz="1200"/>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11850">
                <a:tc>
                  <a:txBody>
                    <a:bodyPr>
                      <a:noAutofit/>
                    </a:bodyPr>
                    <a:lstStyle/>
                    <a:p>
                      <a:pPr indent="0" lvl="0" marL="0" rtl="0" algn="l">
                        <a:spcBef>
                          <a:spcPts val="0"/>
                        </a:spcBef>
                        <a:spcAft>
                          <a:spcPts val="0"/>
                        </a:spcAft>
                        <a:buClr>
                          <a:schemeClr val="dk1"/>
                        </a:buClr>
                        <a:buFont typeface="Arial"/>
                        <a:buNone/>
                      </a:pPr>
                      <a:r>
                        <a:rPr b="1" lang="fr-FR" sz="1200">
                          <a:solidFill>
                            <a:schemeClr val="dk1"/>
                          </a:solidFill>
                        </a:rPr>
                        <a:t>Rigidité de l’ordre de 1200 Nm/deg</a:t>
                      </a:r>
                      <a:endParaRPr sz="1100">
                        <a:solidFill>
                          <a:schemeClr val="dk1"/>
                        </a:solidFill>
                      </a:endParaRPr>
                    </a:p>
                    <a:p>
                      <a:pPr indent="0" lvl="0" marL="0" rtl="0" algn="l">
                        <a:spcBef>
                          <a:spcPts val="0"/>
                        </a:spcBef>
                        <a:spcAft>
                          <a:spcPts val="0"/>
                        </a:spcAft>
                        <a:buClr>
                          <a:schemeClr val="dk1"/>
                        </a:buClr>
                        <a:buFont typeface="Arial"/>
                        <a:buNone/>
                      </a:pPr>
                      <a:r>
                        <a:t/>
                      </a:r>
                      <a:endParaRPr b="1" sz="1200">
                        <a:solidFill>
                          <a:schemeClr val="dk1"/>
                        </a:solidFill>
                      </a:endParaRPr>
                    </a:p>
                    <a:p>
                      <a:pPr indent="0" lvl="0" marL="0" marR="0" rtl="0" algn="l">
                        <a:lnSpc>
                          <a:spcPct val="100000"/>
                        </a:lnSpc>
                        <a:spcBef>
                          <a:spcPts val="0"/>
                        </a:spcBef>
                        <a:spcAft>
                          <a:spcPts val="0"/>
                        </a:spcAft>
                        <a:buClr>
                          <a:srgbClr val="000000"/>
                        </a:buClr>
                        <a:buSzPts val="1000"/>
                        <a:buFont typeface="Arial"/>
                        <a:buNone/>
                      </a:pPr>
                      <a:r>
                        <a:t/>
                      </a:r>
                      <a:endParaRPr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200"/>
                        <a:t>x1.4 = 1680 Nm/deg</a:t>
                      </a:r>
                      <a:endParaRPr b="1"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1" lang="fr-FR" sz="1200"/>
                        <a:t>1440 Nm/deg</a:t>
                      </a:r>
                      <a:endParaRPr b="1"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9075">
                <a:tc>
                  <a:txBody>
                    <a:bodyPr>
                      <a:noAutofit/>
                    </a:bodyPr>
                    <a:lstStyle/>
                    <a:p>
                      <a:pPr indent="0" lvl="0" marL="0" rtl="0" algn="l">
                        <a:spcBef>
                          <a:spcPts val="0"/>
                        </a:spcBef>
                        <a:spcAft>
                          <a:spcPts val="0"/>
                        </a:spcAft>
                        <a:buClr>
                          <a:schemeClr val="dk1"/>
                        </a:buClr>
                        <a:buFont typeface="Arial"/>
                        <a:buNone/>
                      </a:pPr>
                      <a:r>
                        <a:rPr b="1" lang="fr-FR" sz="1200">
                          <a:solidFill>
                            <a:schemeClr val="dk1"/>
                          </a:solidFill>
                        </a:rPr>
                        <a:t>Masse : 40 kg</a:t>
                      </a:r>
                      <a:endParaRPr sz="1100">
                        <a:solidFill>
                          <a:schemeClr val="dk1"/>
                        </a:solidFill>
                      </a:endParaRPr>
                    </a:p>
                    <a:p>
                      <a:pPr indent="0" lvl="0" marL="0" marR="0" rtl="0" algn="l">
                        <a:lnSpc>
                          <a:spcPct val="100000"/>
                        </a:lnSpc>
                        <a:spcBef>
                          <a:spcPts val="0"/>
                        </a:spcBef>
                        <a:spcAft>
                          <a:spcPts val="0"/>
                        </a:spcAft>
                        <a:buClr>
                          <a:srgbClr val="000000"/>
                        </a:buClr>
                        <a:buSzPts val="1000"/>
                        <a:buFont typeface="Arial"/>
                        <a:buNone/>
                      </a:pPr>
                      <a:r>
                        <a:t/>
                      </a:r>
                      <a:endParaRPr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200"/>
                        <a:t>x0.5 = 20 kg</a:t>
                      </a:r>
                      <a:endParaRPr b="1"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1" lang="fr-FR" sz="1200"/>
                        <a:t>30 kg</a:t>
                      </a:r>
                      <a:endParaRPr b="1"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7925">
                <a:tc>
                  <a:txBody>
                    <a:bodyPr>
                      <a:noAutofit/>
                    </a:bodyPr>
                    <a:lstStyle/>
                    <a:p>
                      <a:pPr indent="0" lvl="0" marL="0" rtl="0" algn="l">
                        <a:spcBef>
                          <a:spcPts val="0"/>
                        </a:spcBef>
                        <a:spcAft>
                          <a:spcPts val="0"/>
                        </a:spcAft>
                        <a:buClr>
                          <a:schemeClr val="dk1"/>
                        </a:buClr>
                        <a:buFont typeface="Arial"/>
                        <a:buNone/>
                      </a:pPr>
                      <a:r>
                        <a:rPr b="1" lang="fr-FR" sz="1200">
                          <a:solidFill>
                            <a:schemeClr val="dk1"/>
                          </a:solidFill>
                        </a:rPr>
                        <a:t>Fiabilité de production</a:t>
                      </a:r>
                      <a:endParaRPr sz="1100">
                        <a:solidFill>
                          <a:schemeClr val="dk1"/>
                        </a:solidFill>
                      </a:endParaRPr>
                    </a:p>
                    <a:p>
                      <a:pPr indent="0" lvl="0" marL="0" marR="0" rtl="0" algn="l">
                        <a:lnSpc>
                          <a:spcPct val="100000"/>
                        </a:lnSpc>
                        <a:spcBef>
                          <a:spcPts val="0"/>
                        </a:spcBef>
                        <a:spcAft>
                          <a:spcPts val="0"/>
                        </a:spcAft>
                        <a:buClr>
                          <a:srgbClr val="000000"/>
                        </a:buClr>
                        <a:buSzPts val="1000"/>
                        <a:buFont typeface="Arial"/>
                        <a:buNone/>
                      </a:pPr>
                      <a:r>
                        <a:t/>
                      </a:r>
                      <a:endParaRPr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200"/>
                        <a:t>½ de rater (cf Retour Expérience Martin Zeller)</a:t>
                      </a:r>
                      <a:endParaRPr b="1"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1" lang="fr-FR" sz="1200"/>
                        <a:t>½ de rater</a:t>
                      </a:r>
                      <a:endParaRPr b="1"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08475">
                <a:tc>
                  <a:txBody>
                    <a:bodyPr>
                      <a:noAutofit/>
                    </a:bodyPr>
                    <a:lstStyle/>
                    <a:p>
                      <a:pPr indent="0" lvl="0" marL="0" rtl="0" algn="l">
                        <a:spcBef>
                          <a:spcPts val="0"/>
                        </a:spcBef>
                        <a:spcAft>
                          <a:spcPts val="0"/>
                        </a:spcAft>
                        <a:buClr>
                          <a:schemeClr val="dk1"/>
                        </a:buClr>
                        <a:buFont typeface="Arial"/>
                        <a:buNone/>
                      </a:pPr>
                      <a:r>
                        <a:rPr b="1" lang="fr-FR" sz="1200">
                          <a:solidFill>
                            <a:schemeClr val="dk1"/>
                          </a:solidFill>
                        </a:rPr>
                        <a:t>Coût : 10000 €</a:t>
                      </a:r>
                      <a:endParaRPr sz="1100">
                        <a:solidFill>
                          <a:schemeClr val="dk1"/>
                        </a:solidFill>
                      </a:endParaRPr>
                    </a:p>
                    <a:p>
                      <a:pPr indent="0" lvl="0" marL="0" marR="0" rtl="0" algn="l">
                        <a:lnSpc>
                          <a:spcPct val="100000"/>
                        </a:lnSpc>
                        <a:spcBef>
                          <a:spcPts val="0"/>
                        </a:spcBef>
                        <a:spcAft>
                          <a:spcPts val="0"/>
                        </a:spcAft>
                        <a:buClr>
                          <a:srgbClr val="000000"/>
                        </a:buClr>
                        <a:buSzPts val="1000"/>
                        <a:buFont typeface="Arial"/>
                        <a:buNone/>
                      </a:pPr>
                      <a:r>
                        <a:t/>
                      </a:r>
                      <a:endParaRPr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200"/>
                        <a:t>Coût : 23000€ minimum</a:t>
                      </a:r>
                      <a:endParaRPr b="1"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1" lang="fr-FR" sz="1200"/>
                        <a:t>16500€ minimum</a:t>
                      </a:r>
                      <a:endParaRPr b="1"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9075">
                <a:tc>
                  <a:txBody>
                    <a:bodyPr>
                      <a:noAutofit/>
                    </a:bodyPr>
                    <a:lstStyle/>
                    <a:p>
                      <a:pPr indent="0" lvl="0" marL="0" rtl="0" algn="l">
                        <a:spcBef>
                          <a:spcPts val="0"/>
                        </a:spcBef>
                        <a:spcAft>
                          <a:spcPts val="0"/>
                        </a:spcAft>
                        <a:buClr>
                          <a:schemeClr val="dk1"/>
                        </a:buClr>
                        <a:buFont typeface="Arial"/>
                        <a:buNone/>
                      </a:pPr>
                      <a:r>
                        <a:rPr b="1" lang="fr-FR" sz="1200">
                          <a:solidFill>
                            <a:schemeClr val="dk1"/>
                          </a:solidFill>
                        </a:rPr>
                        <a:t>Partenariat existant</a:t>
                      </a:r>
                      <a:endParaRPr sz="1100">
                        <a:solidFill>
                          <a:schemeClr val="dk1"/>
                        </a:solidFill>
                      </a:endParaRPr>
                    </a:p>
                    <a:p>
                      <a:pPr indent="0" lvl="0" marL="0" marR="0" rtl="0" algn="l">
                        <a:lnSpc>
                          <a:spcPct val="100000"/>
                        </a:lnSpc>
                        <a:spcBef>
                          <a:spcPts val="0"/>
                        </a:spcBef>
                        <a:spcAft>
                          <a:spcPts val="0"/>
                        </a:spcAft>
                        <a:buClr>
                          <a:srgbClr val="000000"/>
                        </a:buClr>
                        <a:buSzPts val="1000"/>
                        <a:buFont typeface="Arial"/>
                        <a:buNone/>
                      </a:pPr>
                      <a:r>
                        <a:t/>
                      </a:r>
                      <a:endParaRPr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200"/>
                        <a:t>Pas de partenariat</a:t>
                      </a:r>
                      <a:endParaRPr b="1"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1" lang="fr-FR" sz="1200"/>
                        <a:t>Pas de partenariat</a:t>
                      </a:r>
                      <a:endParaRPr b="1"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378" name="Google Shape;378;g597a7eda41_17_32"/>
          <p:cNvSpPr txBox="1"/>
          <p:nvPr/>
        </p:nvSpPr>
        <p:spPr>
          <a:xfrm>
            <a:off x="7705575" y="5476400"/>
            <a:ext cx="1438500" cy="1381500"/>
          </a:xfrm>
          <a:prstGeom prst="rect">
            <a:avLst/>
          </a:prstGeom>
          <a:solidFill>
            <a:srgbClr val="000000">
              <a:alpha val="0"/>
            </a:srgbClr>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fr-FR" sz="1000"/>
              <a:t>Indicateur : Euros dépensé/Gramme gagné </a:t>
            </a:r>
            <a:br>
              <a:rPr b="1" lang="fr-FR" sz="1200"/>
            </a:br>
            <a:r>
              <a:rPr b="1" lang="fr-FR" sz="1200"/>
              <a:t>Rmon = 0.65 €/gr</a:t>
            </a:r>
            <a:endParaRPr b="1" sz="1200"/>
          </a:p>
          <a:p>
            <a:pPr indent="0" lvl="0" marL="0" marR="0" rtl="0" algn="l">
              <a:lnSpc>
                <a:spcPct val="100000"/>
              </a:lnSpc>
              <a:spcBef>
                <a:spcPts val="0"/>
              </a:spcBef>
              <a:spcAft>
                <a:spcPts val="0"/>
              </a:spcAft>
              <a:buNone/>
            </a:pPr>
            <a:r>
              <a:rPr b="1" lang="fr-FR" sz="1200"/>
              <a:t>Rhyb = 0.7gr</a:t>
            </a:r>
            <a:endParaRPr b="1" sz="1200"/>
          </a:p>
          <a:p>
            <a:pPr indent="0" lvl="0" marL="0" marR="0" rtl="0" algn="l">
              <a:lnSpc>
                <a:spcPct val="100000"/>
              </a:lnSpc>
              <a:spcBef>
                <a:spcPts val="0"/>
              </a:spcBef>
              <a:spcAft>
                <a:spcPts val="0"/>
              </a:spcAft>
              <a:buNone/>
            </a:pPr>
            <a:r>
              <a:t/>
            </a:r>
            <a:endParaRPr b="1" sz="1200"/>
          </a:p>
        </p:txBody>
      </p:sp>
      <p:sp>
        <p:nvSpPr>
          <p:cNvPr id="379" name="Google Shape;379;g597a7eda41_17_32"/>
          <p:cNvSpPr txBox="1"/>
          <p:nvPr/>
        </p:nvSpPr>
        <p:spPr>
          <a:xfrm>
            <a:off x="7705575" y="4051525"/>
            <a:ext cx="1438500" cy="1425000"/>
          </a:xfrm>
          <a:prstGeom prst="rect">
            <a:avLst/>
          </a:prstGeom>
          <a:solidFill>
            <a:srgbClr val="000000">
              <a:alpha val="0"/>
            </a:srgbClr>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b="1" i="1" sz="800"/>
          </a:p>
          <a:p>
            <a:pPr indent="0" lvl="0" marL="0" marR="0" rtl="0" algn="l">
              <a:lnSpc>
                <a:spcPct val="100000"/>
              </a:lnSpc>
              <a:spcBef>
                <a:spcPts val="0"/>
              </a:spcBef>
              <a:spcAft>
                <a:spcPts val="0"/>
              </a:spcAft>
              <a:buNone/>
            </a:pPr>
            <a:r>
              <a:rPr b="1" i="1" lang="fr-FR" sz="800"/>
              <a:t>Moule : 12000€</a:t>
            </a:r>
            <a:endParaRPr b="1" i="1" sz="800"/>
          </a:p>
          <a:p>
            <a:pPr indent="0" lvl="0" marL="0" marR="0" rtl="0" algn="l">
              <a:lnSpc>
                <a:spcPct val="100000"/>
              </a:lnSpc>
              <a:spcBef>
                <a:spcPts val="0"/>
              </a:spcBef>
              <a:spcAft>
                <a:spcPts val="0"/>
              </a:spcAft>
              <a:buNone/>
            </a:pPr>
            <a:r>
              <a:rPr b="1" i="1" lang="fr-FR" sz="800"/>
              <a:t>Couches de CFRP : 28</a:t>
            </a:r>
            <a:endParaRPr b="1" i="1" sz="800"/>
          </a:p>
          <a:p>
            <a:pPr indent="0" lvl="0" marL="0" marR="0" rtl="0" algn="l">
              <a:lnSpc>
                <a:spcPct val="100000"/>
              </a:lnSpc>
              <a:spcBef>
                <a:spcPts val="0"/>
              </a:spcBef>
              <a:spcAft>
                <a:spcPts val="0"/>
              </a:spcAft>
              <a:buNone/>
            </a:pPr>
            <a:r>
              <a:rPr b="1" i="1" lang="fr-FR" sz="800"/>
              <a:t>Prix usinage par couche : 300€</a:t>
            </a:r>
            <a:endParaRPr b="1" i="1" sz="800"/>
          </a:p>
        </p:txBody>
      </p:sp>
      <p:sp>
        <p:nvSpPr>
          <p:cNvPr id="380" name="Google Shape;380;g597a7eda41_17_32"/>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381" name="Google Shape;381;g597a7eda41_17_32"/>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85" name="Shape 385"/>
        <p:cNvGrpSpPr/>
        <p:nvPr/>
      </p:nvGrpSpPr>
      <p:grpSpPr>
        <a:xfrm>
          <a:off x="0" y="0"/>
          <a:ext cx="0" cy="0"/>
          <a:chOff x="0" y="0"/>
          <a:chExt cx="0" cy="0"/>
        </a:xfrm>
      </p:grpSpPr>
      <p:sp>
        <p:nvSpPr>
          <p:cNvPr id="386" name="Google Shape;386;g59581ef599_4_17"/>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Châssis équipé</a:t>
            </a:r>
            <a:endParaRPr b="0" i="0" sz="2400" u="none" cap="none" strike="noStrike">
              <a:solidFill>
                <a:schemeClr val="dk1"/>
              </a:solidFill>
              <a:latin typeface="Arial"/>
              <a:ea typeface="Arial"/>
              <a:cs typeface="Arial"/>
              <a:sym typeface="Arial"/>
            </a:endParaRPr>
          </a:p>
        </p:txBody>
      </p:sp>
      <p:sp>
        <p:nvSpPr>
          <p:cNvPr id="387" name="Google Shape;387;g59581ef599_4_17"/>
          <p:cNvSpPr txBox="1"/>
          <p:nvPr/>
        </p:nvSpPr>
        <p:spPr>
          <a:xfrm>
            <a:off x="0" y="594998"/>
            <a:ext cx="5211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Le Châssis </a:t>
            </a:r>
            <a:r>
              <a:rPr b="1" lang="fr-FR" sz="1200"/>
              <a:t>Équipé</a:t>
            </a:r>
            <a:endParaRPr/>
          </a:p>
        </p:txBody>
      </p:sp>
      <p:sp>
        <p:nvSpPr>
          <p:cNvPr id="388" name="Google Shape;388;g59581ef599_4_17"/>
          <p:cNvSpPr txBox="1"/>
          <p:nvPr/>
        </p:nvSpPr>
        <p:spPr>
          <a:xfrm>
            <a:off x="0" y="1056675"/>
            <a:ext cx="5211000" cy="400200"/>
          </a:xfrm>
          <a:prstGeom prst="rect">
            <a:avLst/>
          </a:prstGeom>
          <a:solidFill>
            <a:srgbClr val="000000">
              <a:alpha val="0"/>
            </a:srgbClr>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Etat de l’Art chez l’EPSA</a:t>
            </a:r>
            <a:endParaRPr sz="1100"/>
          </a:p>
        </p:txBody>
      </p:sp>
      <p:sp>
        <p:nvSpPr>
          <p:cNvPr id="389" name="Google Shape;389;g59581ef599_4_17"/>
          <p:cNvSpPr txBox="1"/>
          <p:nvPr/>
        </p:nvSpPr>
        <p:spPr>
          <a:xfrm>
            <a:off x="5062548" y="30750"/>
            <a:ext cx="690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CMI</a:t>
            </a:r>
            <a:endParaRPr/>
          </a:p>
        </p:txBody>
      </p:sp>
      <p:sp>
        <p:nvSpPr>
          <p:cNvPr id="390" name="Google Shape;390;g59581ef599_4_17"/>
          <p:cNvSpPr/>
          <p:nvPr/>
        </p:nvSpPr>
        <p:spPr>
          <a:xfrm>
            <a:off x="5752675" y="-6"/>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pic>
        <p:nvPicPr>
          <p:cNvPr id="391" name="Google Shape;391;g59581ef599_4_17"/>
          <p:cNvPicPr preferRelativeResize="0"/>
          <p:nvPr/>
        </p:nvPicPr>
        <p:blipFill rotWithShape="1">
          <a:blip r:embed="rId4">
            <a:alphaModFix amt="71000"/>
          </a:blip>
          <a:srcRect b="1849" l="0" r="0" t="-1850"/>
          <a:stretch/>
        </p:blipFill>
        <p:spPr>
          <a:xfrm>
            <a:off x="6362287" y="-12"/>
            <a:ext cx="2781725" cy="2085225"/>
          </a:xfrm>
          <a:prstGeom prst="rect">
            <a:avLst/>
          </a:prstGeom>
          <a:noFill/>
          <a:ln>
            <a:noFill/>
          </a:ln>
          <a:effectLst>
            <a:outerShdw rotWithShape="0" algn="bl" dist="9525">
              <a:srgbClr val="CCCCCC"/>
            </a:outerShdw>
          </a:effectLst>
        </p:spPr>
      </p:pic>
      <p:pic>
        <p:nvPicPr>
          <p:cNvPr id="392" name="Google Shape;392;g59581ef599_4_17"/>
          <p:cNvPicPr preferRelativeResize="0"/>
          <p:nvPr/>
        </p:nvPicPr>
        <p:blipFill>
          <a:blip r:embed="rId5">
            <a:alphaModFix/>
          </a:blip>
          <a:stretch>
            <a:fillRect/>
          </a:stretch>
        </p:blipFill>
        <p:spPr>
          <a:xfrm>
            <a:off x="5752675" y="30750"/>
            <a:ext cx="609600" cy="849925"/>
          </a:xfrm>
          <a:prstGeom prst="rect">
            <a:avLst/>
          </a:prstGeom>
          <a:noFill/>
          <a:ln>
            <a:noFill/>
          </a:ln>
        </p:spPr>
      </p:pic>
      <p:pic>
        <p:nvPicPr>
          <p:cNvPr id="393" name="Google Shape;393;g59581ef599_4_17"/>
          <p:cNvPicPr preferRelativeResize="0"/>
          <p:nvPr/>
        </p:nvPicPr>
        <p:blipFill rotWithShape="1">
          <a:blip r:embed="rId6">
            <a:alphaModFix amt="85000"/>
          </a:blip>
          <a:srcRect b="0" l="0" r="0" t="0"/>
          <a:stretch/>
        </p:blipFill>
        <p:spPr>
          <a:xfrm>
            <a:off x="11" y="2741930"/>
            <a:ext cx="3100962" cy="1829568"/>
          </a:xfrm>
          <a:prstGeom prst="rect">
            <a:avLst/>
          </a:prstGeom>
          <a:noFill/>
          <a:ln>
            <a:noFill/>
          </a:ln>
          <a:effectLst>
            <a:outerShdw blurRad="57150" rotWithShape="0" algn="bl" dir="5400000" dist="19050">
              <a:srgbClr val="000000">
                <a:alpha val="48630"/>
              </a:srgbClr>
            </a:outerShdw>
          </a:effectLst>
        </p:spPr>
      </p:pic>
      <p:pic>
        <p:nvPicPr>
          <p:cNvPr id="394" name="Google Shape;394;g59581ef599_4_17"/>
          <p:cNvPicPr preferRelativeResize="0"/>
          <p:nvPr/>
        </p:nvPicPr>
        <p:blipFill rotWithShape="1">
          <a:blip r:embed="rId7">
            <a:alphaModFix/>
          </a:blip>
          <a:srcRect b="0" l="0" r="0" t="0"/>
          <a:stretch/>
        </p:blipFill>
        <p:spPr>
          <a:xfrm>
            <a:off x="0" y="5028426"/>
            <a:ext cx="3100965" cy="1829568"/>
          </a:xfrm>
          <a:prstGeom prst="rect">
            <a:avLst/>
          </a:prstGeom>
          <a:noFill/>
          <a:ln>
            <a:noFill/>
          </a:ln>
          <a:effectLst>
            <a:outerShdw blurRad="57150" rotWithShape="0" algn="bl" dir="5400000" dist="19050">
              <a:srgbClr val="000000">
                <a:alpha val="48630"/>
              </a:srgbClr>
            </a:outerShdw>
          </a:effectLst>
        </p:spPr>
      </p:pic>
      <p:sp>
        <p:nvSpPr>
          <p:cNvPr id="395" name="Google Shape;395;g59581ef599_4_17"/>
          <p:cNvSpPr txBox="1"/>
          <p:nvPr/>
        </p:nvSpPr>
        <p:spPr>
          <a:xfrm>
            <a:off x="3100962" y="3837326"/>
            <a:ext cx="2109900" cy="461700"/>
          </a:xfrm>
          <a:prstGeom prst="rect">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STUF 2016 - Kinétix</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lang="fr-FR" sz="1200"/>
              <a:t>R = 1250 Nm/deg</a:t>
            </a:r>
            <a:endParaRPr b="1" sz="1200"/>
          </a:p>
        </p:txBody>
      </p:sp>
      <p:sp>
        <p:nvSpPr>
          <p:cNvPr id="396" name="Google Shape;396;g59581ef599_4_17"/>
          <p:cNvSpPr txBox="1"/>
          <p:nvPr/>
        </p:nvSpPr>
        <p:spPr>
          <a:xfrm>
            <a:off x="3948737" y="2647651"/>
            <a:ext cx="2094300" cy="461700"/>
          </a:xfrm>
          <a:prstGeom prst="rect">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STUF 201</a:t>
            </a:r>
            <a:r>
              <a:rPr b="1" lang="fr-FR" sz="1200"/>
              <a:t>7</a:t>
            </a:r>
            <a:r>
              <a:rPr b="1" i="0" lang="fr-FR" sz="1200" u="none" cap="none" strike="noStrike">
                <a:solidFill>
                  <a:srgbClr val="000000"/>
                </a:solidFill>
                <a:latin typeface="Arial"/>
                <a:ea typeface="Arial"/>
                <a:cs typeface="Arial"/>
                <a:sym typeface="Arial"/>
              </a:rPr>
              <a:t>- </a:t>
            </a:r>
            <a:r>
              <a:rPr b="1" lang="fr-FR" sz="1200"/>
              <a:t>Olympix</a:t>
            </a:r>
            <a:endParaRPr b="0" i="0" sz="1400" u="none" cap="none" strike="noStrike">
              <a:solidFill>
                <a:srgbClr val="000000"/>
              </a:solidFill>
              <a:latin typeface="Arial"/>
              <a:ea typeface="Arial"/>
              <a:cs typeface="Arial"/>
              <a:sym typeface="Arial"/>
            </a:endParaRPr>
          </a:p>
        </p:txBody>
      </p:sp>
      <p:pic>
        <p:nvPicPr>
          <p:cNvPr id="397" name="Google Shape;397;g59581ef599_4_17"/>
          <p:cNvPicPr preferRelativeResize="0"/>
          <p:nvPr/>
        </p:nvPicPr>
        <p:blipFill rotWithShape="1">
          <a:blip r:embed="rId8">
            <a:alphaModFix/>
          </a:blip>
          <a:srcRect b="0" l="0" r="0" t="0"/>
          <a:stretch/>
        </p:blipFill>
        <p:spPr>
          <a:xfrm>
            <a:off x="6043037" y="5028432"/>
            <a:ext cx="3100963" cy="1829568"/>
          </a:xfrm>
          <a:prstGeom prst="rect">
            <a:avLst/>
          </a:prstGeom>
          <a:noFill/>
          <a:ln>
            <a:noFill/>
          </a:ln>
          <a:effectLst>
            <a:outerShdw blurRad="57150" rotWithShape="0" algn="bl" dir="5400000" dist="19050">
              <a:srgbClr val="000000">
                <a:alpha val="49800"/>
              </a:srgbClr>
            </a:outerShdw>
          </a:effectLst>
        </p:spPr>
      </p:pic>
      <p:sp>
        <p:nvSpPr>
          <p:cNvPr id="398" name="Google Shape;398;g59581ef599_4_17"/>
          <p:cNvSpPr txBox="1"/>
          <p:nvPr/>
        </p:nvSpPr>
        <p:spPr>
          <a:xfrm>
            <a:off x="3963175" y="5034778"/>
            <a:ext cx="2094300" cy="461700"/>
          </a:xfrm>
          <a:prstGeom prst="rect">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STUF 2019- Optimus</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lang="fr-FR" sz="1200"/>
              <a:t>M = 37.5 kg / 1169 Nm/deg</a:t>
            </a:r>
            <a:endParaRPr b="1" sz="1200"/>
          </a:p>
        </p:txBody>
      </p:sp>
      <p:pic>
        <p:nvPicPr>
          <p:cNvPr id="399" name="Google Shape;399;g59581ef599_4_17"/>
          <p:cNvPicPr preferRelativeResize="0"/>
          <p:nvPr/>
        </p:nvPicPr>
        <p:blipFill>
          <a:blip r:embed="rId9">
            <a:alphaModFix/>
          </a:blip>
          <a:stretch>
            <a:fillRect/>
          </a:stretch>
        </p:blipFill>
        <p:spPr>
          <a:xfrm>
            <a:off x="6043038" y="2262289"/>
            <a:ext cx="3100950" cy="2333411"/>
          </a:xfrm>
          <a:prstGeom prst="rect">
            <a:avLst/>
          </a:prstGeom>
          <a:noFill/>
          <a:ln>
            <a:noFill/>
          </a:ln>
        </p:spPr>
      </p:pic>
      <p:sp>
        <p:nvSpPr>
          <p:cNvPr id="400" name="Google Shape;400;g59581ef599_4_17"/>
          <p:cNvSpPr txBox="1"/>
          <p:nvPr/>
        </p:nvSpPr>
        <p:spPr>
          <a:xfrm>
            <a:off x="3108749" y="6394850"/>
            <a:ext cx="2330400" cy="461700"/>
          </a:xfrm>
          <a:prstGeom prst="rect">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STUF 2018- Vulcanix</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lang="fr-FR" sz="1200"/>
              <a:t>M = 40.5kg / R = 1205Nm/deg</a:t>
            </a:r>
            <a:endParaRPr b="1" sz="1200"/>
          </a:p>
        </p:txBody>
      </p:sp>
      <p:sp>
        <p:nvSpPr>
          <p:cNvPr id="401" name="Google Shape;401;g59581ef599_4_17"/>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402" name="Google Shape;402;g59581ef599_4_17"/>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g5980ebdb97_0_15"/>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Châssis équipé</a:t>
            </a:r>
            <a:endParaRPr b="0" i="0" sz="2400" u="none" cap="none" strike="noStrike">
              <a:solidFill>
                <a:schemeClr val="dk1"/>
              </a:solidFill>
              <a:latin typeface="Arial"/>
              <a:ea typeface="Arial"/>
              <a:cs typeface="Arial"/>
              <a:sym typeface="Arial"/>
            </a:endParaRPr>
          </a:p>
        </p:txBody>
      </p:sp>
      <p:sp>
        <p:nvSpPr>
          <p:cNvPr id="408" name="Google Shape;408;g5980ebdb97_0_15"/>
          <p:cNvSpPr txBox="1"/>
          <p:nvPr/>
        </p:nvSpPr>
        <p:spPr>
          <a:xfrm>
            <a:off x="0" y="594998"/>
            <a:ext cx="5211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Le Châssis Équipé</a:t>
            </a:r>
            <a:endParaRPr/>
          </a:p>
        </p:txBody>
      </p:sp>
      <p:sp>
        <p:nvSpPr>
          <p:cNvPr id="409" name="Google Shape;409;g5980ebdb97_0_15"/>
          <p:cNvSpPr txBox="1"/>
          <p:nvPr/>
        </p:nvSpPr>
        <p:spPr>
          <a:xfrm>
            <a:off x="0" y="1056675"/>
            <a:ext cx="5211000" cy="400200"/>
          </a:xfrm>
          <a:prstGeom prst="rect">
            <a:avLst/>
          </a:prstGeom>
          <a:solidFill>
            <a:srgbClr val="000000">
              <a:alpha val="0"/>
            </a:srgbClr>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RoadMap Structure Tubulaire</a:t>
            </a:r>
            <a:endParaRPr sz="1100"/>
          </a:p>
        </p:txBody>
      </p:sp>
      <p:sp>
        <p:nvSpPr>
          <p:cNvPr id="410" name="Google Shape;410;g5980ebdb97_0_15"/>
          <p:cNvSpPr txBox="1"/>
          <p:nvPr/>
        </p:nvSpPr>
        <p:spPr>
          <a:xfrm>
            <a:off x="5062548" y="30750"/>
            <a:ext cx="690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CMI</a:t>
            </a:r>
            <a:endParaRPr/>
          </a:p>
        </p:txBody>
      </p:sp>
      <p:sp>
        <p:nvSpPr>
          <p:cNvPr id="411" name="Google Shape;411;g5980ebdb97_0_15"/>
          <p:cNvSpPr/>
          <p:nvPr/>
        </p:nvSpPr>
        <p:spPr>
          <a:xfrm>
            <a:off x="5752675" y="-6"/>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pic>
        <p:nvPicPr>
          <p:cNvPr id="412" name="Google Shape;412;g5980ebdb97_0_15"/>
          <p:cNvPicPr preferRelativeResize="0"/>
          <p:nvPr/>
        </p:nvPicPr>
        <p:blipFill rotWithShape="1">
          <a:blip r:embed="rId4">
            <a:alphaModFix amt="71000"/>
          </a:blip>
          <a:srcRect b="1849" l="0" r="0" t="-1850"/>
          <a:stretch/>
        </p:blipFill>
        <p:spPr>
          <a:xfrm>
            <a:off x="6362287" y="-12"/>
            <a:ext cx="2781725" cy="2085225"/>
          </a:xfrm>
          <a:prstGeom prst="rect">
            <a:avLst/>
          </a:prstGeom>
          <a:noFill/>
          <a:ln>
            <a:noFill/>
          </a:ln>
          <a:effectLst>
            <a:outerShdw rotWithShape="0" algn="bl" dist="9525">
              <a:srgbClr val="CCCCCC"/>
            </a:outerShdw>
          </a:effectLst>
        </p:spPr>
      </p:pic>
      <p:pic>
        <p:nvPicPr>
          <p:cNvPr id="413" name="Google Shape;413;g5980ebdb97_0_15"/>
          <p:cNvPicPr preferRelativeResize="0"/>
          <p:nvPr/>
        </p:nvPicPr>
        <p:blipFill>
          <a:blip r:embed="rId5">
            <a:alphaModFix/>
          </a:blip>
          <a:stretch>
            <a:fillRect/>
          </a:stretch>
        </p:blipFill>
        <p:spPr>
          <a:xfrm>
            <a:off x="5752675" y="30750"/>
            <a:ext cx="609600" cy="849925"/>
          </a:xfrm>
          <a:prstGeom prst="rect">
            <a:avLst/>
          </a:prstGeom>
          <a:noFill/>
          <a:ln>
            <a:noFill/>
          </a:ln>
        </p:spPr>
      </p:pic>
      <p:sp>
        <p:nvSpPr>
          <p:cNvPr id="414" name="Google Shape;414;g5980ebdb97_0_15"/>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415" name="Google Shape;415;g5980ebdb97_0_15"/>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grpSp>
        <p:nvGrpSpPr>
          <p:cNvPr id="416" name="Google Shape;416;g5980ebdb97_0_15"/>
          <p:cNvGrpSpPr/>
          <p:nvPr/>
        </p:nvGrpSpPr>
        <p:grpSpPr>
          <a:xfrm>
            <a:off x="619183" y="2630850"/>
            <a:ext cx="1418334" cy="1567400"/>
            <a:chOff x="618820" y="1574025"/>
            <a:chExt cx="1418334" cy="1567400"/>
          </a:xfrm>
        </p:grpSpPr>
        <p:cxnSp>
          <p:nvCxnSpPr>
            <p:cNvPr id="417" name="Google Shape;417;g5980ebdb97_0_15"/>
            <p:cNvCxnSpPr/>
            <p:nvPr/>
          </p:nvCxnSpPr>
          <p:spPr>
            <a:xfrm>
              <a:off x="1299277"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418" name="Google Shape;418;g5980ebdb97_0_15"/>
            <p:cNvSpPr/>
            <p:nvPr/>
          </p:nvSpPr>
          <p:spPr>
            <a:xfrm flipH="1">
              <a:off x="618820" y="2306625"/>
              <a:ext cx="14181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FR"/>
                <a:t>  </a:t>
              </a:r>
              <a:endParaRPr/>
            </a:p>
          </p:txBody>
        </p:sp>
        <p:sp>
          <p:nvSpPr>
            <p:cNvPr id="419" name="Google Shape;419;g5980ebdb97_0_15"/>
            <p:cNvSpPr/>
            <p:nvPr/>
          </p:nvSpPr>
          <p:spPr>
            <a:xfrm>
              <a:off x="619055" y="2460450"/>
              <a:ext cx="14181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g5980ebdb97_0_15"/>
            <p:cNvGrpSpPr/>
            <p:nvPr/>
          </p:nvGrpSpPr>
          <p:grpSpPr>
            <a:xfrm>
              <a:off x="719088" y="1574025"/>
              <a:ext cx="1175113" cy="1567400"/>
              <a:chOff x="1314046" y="1574025"/>
              <a:chExt cx="1175113" cy="1567400"/>
            </a:xfrm>
          </p:grpSpPr>
          <p:sp>
            <p:nvSpPr>
              <p:cNvPr id="421" name="Google Shape;421;g5980ebdb97_0_15"/>
              <p:cNvSpPr txBox="1"/>
              <p:nvPr/>
            </p:nvSpPr>
            <p:spPr>
              <a:xfrm>
                <a:off x="1321858" y="2695025"/>
                <a:ext cx="11673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fr-FR" sz="1000">
                    <a:solidFill>
                      <a:srgbClr val="0C58D3"/>
                    </a:solidFill>
                    <a:latin typeface="Roboto"/>
                    <a:ea typeface="Roboto"/>
                    <a:cs typeface="Roboto"/>
                    <a:sym typeface="Roboto"/>
                  </a:rPr>
                  <a:t>Conception Préliminaire</a:t>
                </a:r>
                <a:endParaRPr b="1" sz="1000">
                  <a:solidFill>
                    <a:srgbClr val="0C58D3"/>
                  </a:solidFill>
                  <a:latin typeface="Roboto"/>
                  <a:ea typeface="Roboto"/>
                  <a:cs typeface="Roboto"/>
                  <a:sym typeface="Roboto"/>
                </a:endParaRPr>
              </a:p>
            </p:txBody>
          </p:sp>
          <p:sp>
            <p:nvSpPr>
              <p:cNvPr id="422" name="Google Shape;422;g5980ebdb97_0_15"/>
              <p:cNvSpPr txBox="1"/>
              <p:nvPr/>
            </p:nvSpPr>
            <p:spPr>
              <a:xfrm>
                <a:off x="1314046" y="1574025"/>
                <a:ext cx="624300" cy="365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fr-FR" sz="800">
                    <a:solidFill>
                      <a:srgbClr val="0C58D3"/>
                    </a:solidFill>
                    <a:latin typeface="Roboto"/>
                    <a:ea typeface="Roboto"/>
                    <a:cs typeface="Roboto"/>
                    <a:sym typeface="Roboto"/>
                  </a:rPr>
                  <a:t>Top Prédim</a:t>
                </a:r>
                <a:endParaRPr sz="800">
                  <a:solidFill>
                    <a:srgbClr val="0C58D3"/>
                  </a:solidFill>
                  <a:latin typeface="Roboto"/>
                  <a:ea typeface="Roboto"/>
                  <a:cs typeface="Roboto"/>
                  <a:sym typeface="Roboto"/>
                </a:endParaRPr>
              </a:p>
            </p:txBody>
          </p:sp>
        </p:grpSp>
      </p:grpSp>
      <p:grpSp>
        <p:nvGrpSpPr>
          <p:cNvPr id="423" name="Google Shape;423;g5980ebdb97_0_15"/>
          <p:cNvGrpSpPr/>
          <p:nvPr/>
        </p:nvGrpSpPr>
        <p:grpSpPr>
          <a:xfrm>
            <a:off x="1917435" y="2630850"/>
            <a:ext cx="1418334" cy="2108275"/>
            <a:chOff x="1917073" y="1575830"/>
            <a:chExt cx="1418334" cy="2108275"/>
          </a:xfrm>
        </p:grpSpPr>
        <p:cxnSp>
          <p:nvCxnSpPr>
            <p:cNvPr id="424" name="Google Shape;424;g5980ebdb97_0_15"/>
            <p:cNvCxnSpPr/>
            <p:nvPr/>
          </p:nvCxnSpPr>
          <p:spPr>
            <a:xfrm>
              <a:off x="2597529"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425" name="Google Shape;425;g5980ebdb97_0_15"/>
            <p:cNvSpPr/>
            <p:nvPr/>
          </p:nvSpPr>
          <p:spPr>
            <a:xfrm flipH="1">
              <a:off x="1917073" y="2306625"/>
              <a:ext cx="14181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FR"/>
                <a:t>  </a:t>
              </a:r>
              <a:endParaRPr/>
            </a:p>
          </p:txBody>
        </p:sp>
        <p:sp>
          <p:nvSpPr>
            <p:cNvPr id="426" name="Google Shape;426;g5980ebdb97_0_15"/>
            <p:cNvSpPr/>
            <p:nvPr/>
          </p:nvSpPr>
          <p:spPr>
            <a:xfrm>
              <a:off x="1917307" y="2460450"/>
              <a:ext cx="14181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5980ebdb97_0_15"/>
            <p:cNvSpPr txBox="1"/>
            <p:nvPr/>
          </p:nvSpPr>
          <p:spPr>
            <a:xfrm>
              <a:off x="2021495" y="2946705"/>
              <a:ext cx="11673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FR" sz="800">
                  <a:solidFill>
                    <a:srgbClr val="0C58D3"/>
                  </a:solidFill>
                  <a:latin typeface="Roboto"/>
                  <a:ea typeface="Roboto"/>
                  <a:cs typeface="Roboto"/>
                  <a:sym typeface="Roboto"/>
                </a:rPr>
                <a:t>1er Concept de structure tubulaire</a:t>
              </a:r>
              <a:endParaRPr sz="800">
                <a:solidFill>
                  <a:srgbClr val="0C58D3"/>
                </a:solidFill>
                <a:latin typeface="Roboto"/>
                <a:ea typeface="Roboto"/>
                <a:cs typeface="Roboto"/>
                <a:sym typeface="Roboto"/>
              </a:endParaRPr>
            </a:p>
          </p:txBody>
        </p:sp>
        <p:sp>
          <p:nvSpPr>
            <p:cNvPr id="428" name="Google Shape;428;g5980ebdb97_0_15"/>
            <p:cNvSpPr txBox="1"/>
            <p:nvPr/>
          </p:nvSpPr>
          <p:spPr>
            <a:xfrm>
              <a:off x="2013738" y="1575830"/>
              <a:ext cx="808800" cy="365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fr-FR" sz="800">
                  <a:solidFill>
                    <a:srgbClr val="0C58D3"/>
                  </a:solidFill>
                  <a:latin typeface="Roboto"/>
                  <a:ea typeface="Roboto"/>
                  <a:cs typeface="Roboto"/>
                  <a:sym typeface="Roboto"/>
                </a:rPr>
                <a:t>Mi-Août</a:t>
              </a:r>
              <a:endParaRPr sz="800">
                <a:solidFill>
                  <a:srgbClr val="0C58D3"/>
                </a:solidFill>
                <a:latin typeface="Roboto"/>
                <a:ea typeface="Roboto"/>
                <a:cs typeface="Roboto"/>
                <a:sym typeface="Roboto"/>
              </a:endParaRPr>
            </a:p>
          </p:txBody>
        </p:sp>
      </p:grpSp>
      <p:grpSp>
        <p:nvGrpSpPr>
          <p:cNvPr id="429" name="Google Shape;429;g5980ebdb97_0_15"/>
          <p:cNvGrpSpPr/>
          <p:nvPr/>
        </p:nvGrpSpPr>
        <p:grpSpPr>
          <a:xfrm>
            <a:off x="3214481" y="2630850"/>
            <a:ext cx="1418334" cy="2675100"/>
            <a:chOff x="3214118" y="1575830"/>
            <a:chExt cx="1418334" cy="2675100"/>
          </a:xfrm>
        </p:grpSpPr>
        <p:cxnSp>
          <p:nvCxnSpPr>
            <p:cNvPr id="430" name="Google Shape;430;g5980ebdb97_0_15"/>
            <p:cNvCxnSpPr/>
            <p:nvPr/>
          </p:nvCxnSpPr>
          <p:spPr>
            <a:xfrm>
              <a:off x="3894575"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431" name="Google Shape;431;g5980ebdb97_0_15"/>
            <p:cNvSpPr/>
            <p:nvPr/>
          </p:nvSpPr>
          <p:spPr>
            <a:xfrm flipH="1">
              <a:off x="3214118" y="2306625"/>
              <a:ext cx="14181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FR"/>
                <a:t>  </a:t>
              </a:r>
              <a:endParaRPr/>
            </a:p>
          </p:txBody>
        </p:sp>
        <p:sp>
          <p:nvSpPr>
            <p:cNvPr id="432" name="Google Shape;432;g5980ebdb97_0_15"/>
            <p:cNvSpPr/>
            <p:nvPr/>
          </p:nvSpPr>
          <p:spPr>
            <a:xfrm>
              <a:off x="3214352" y="2460450"/>
              <a:ext cx="14181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5980ebdb97_0_15"/>
            <p:cNvSpPr txBox="1"/>
            <p:nvPr/>
          </p:nvSpPr>
          <p:spPr>
            <a:xfrm>
              <a:off x="3339288" y="2939630"/>
              <a:ext cx="1273800" cy="131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FR" sz="800">
                  <a:solidFill>
                    <a:srgbClr val="858585"/>
                  </a:solidFill>
                  <a:latin typeface="Roboto"/>
                  <a:ea typeface="Roboto"/>
                  <a:cs typeface="Roboto"/>
                  <a:sym typeface="Roboto"/>
                </a:rPr>
                <a:t>Finalisation du Design de la Structure Tubulaire</a:t>
              </a:r>
              <a:endParaRPr sz="800">
                <a:solidFill>
                  <a:srgbClr val="858585"/>
                </a:solidFill>
                <a:latin typeface="Roboto"/>
                <a:ea typeface="Roboto"/>
                <a:cs typeface="Roboto"/>
                <a:sym typeface="Roboto"/>
              </a:endParaRPr>
            </a:p>
            <a:p>
              <a:pPr indent="0" lvl="0" marL="0" rtl="0" algn="l">
                <a:lnSpc>
                  <a:spcPct val="115000"/>
                </a:lnSpc>
                <a:spcBef>
                  <a:spcPts val="1600"/>
                </a:spcBef>
                <a:spcAft>
                  <a:spcPts val="1600"/>
                </a:spcAft>
                <a:buNone/>
              </a:pPr>
              <a:r>
                <a:t/>
              </a:r>
              <a:endParaRPr sz="800">
                <a:solidFill>
                  <a:srgbClr val="858585"/>
                </a:solidFill>
                <a:latin typeface="Roboto"/>
                <a:ea typeface="Roboto"/>
                <a:cs typeface="Roboto"/>
                <a:sym typeface="Roboto"/>
              </a:endParaRPr>
            </a:p>
          </p:txBody>
        </p:sp>
        <p:sp>
          <p:nvSpPr>
            <p:cNvPr id="434" name="Google Shape;434;g5980ebdb97_0_15"/>
            <p:cNvSpPr txBox="1"/>
            <p:nvPr/>
          </p:nvSpPr>
          <p:spPr>
            <a:xfrm>
              <a:off x="3317114" y="1575830"/>
              <a:ext cx="6900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fr-FR" sz="800">
                  <a:solidFill>
                    <a:srgbClr val="858585"/>
                  </a:solidFill>
                  <a:latin typeface="Roboto"/>
                  <a:ea typeface="Roboto"/>
                  <a:cs typeface="Roboto"/>
                  <a:sym typeface="Roboto"/>
                </a:rPr>
                <a:t>Mi-Octobre</a:t>
              </a:r>
              <a:endParaRPr sz="800">
                <a:solidFill>
                  <a:srgbClr val="858585"/>
                </a:solidFill>
                <a:latin typeface="Roboto"/>
                <a:ea typeface="Roboto"/>
                <a:cs typeface="Roboto"/>
                <a:sym typeface="Roboto"/>
              </a:endParaRPr>
            </a:p>
          </p:txBody>
        </p:sp>
      </p:grpSp>
      <p:grpSp>
        <p:nvGrpSpPr>
          <p:cNvPr id="435" name="Google Shape;435;g5980ebdb97_0_15"/>
          <p:cNvGrpSpPr/>
          <p:nvPr/>
        </p:nvGrpSpPr>
        <p:grpSpPr>
          <a:xfrm>
            <a:off x="4286975" y="2630850"/>
            <a:ext cx="1643266" cy="2305725"/>
            <a:chOff x="4286612" y="1575830"/>
            <a:chExt cx="1643266" cy="2305725"/>
          </a:xfrm>
        </p:grpSpPr>
        <p:cxnSp>
          <p:nvCxnSpPr>
            <p:cNvPr id="436" name="Google Shape;436;g5980ebdb97_0_15"/>
            <p:cNvCxnSpPr/>
            <p:nvPr/>
          </p:nvCxnSpPr>
          <p:spPr>
            <a:xfrm>
              <a:off x="5192001"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437" name="Google Shape;437;g5980ebdb97_0_15"/>
            <p:cNvSpPr/>
            <p:nvPr/>
          </p:nvSpPr>
          <p:spPr>
            <a:xfrm flipH="1">
              <a:off x="4511544" y="2306625"/>
              <a:ext cx="14181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FR"/>
                <a:t>  </a:t>
              </a:r>
              <a:endParaRPr/>
            </a:p>
          </p:txBody>
        </p:sp>
        <p:sp>
          <p:nvSpPr>
            <p:cNvPr id="438" name="Google Shape;438;g5980ebdb97_0_15"/>
            <p:cNvSpPr/>
            <p:nvPr/>
          </p:nvSpPr>
          <p:spPr>
            <a:xfrm>
              <a:off x="4511779" y="2460450"/>
              <a:ext cx="14181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5980ebdb97_0_15"/>
            <p:cNvSpPr txBox="1"/>
            <p:nvPr/>
          </p:nvSpPr>
          <p:spPr>
            <a:xfrm>
              <a:off x="4636938" y="2798855"/>
              <a:ext cx="1167300" cy="108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FR" sz="800">
                  <a:solidFill>
                    <a:srgbClr val="858585"/>
                  </a:solidFill>
                  <a:latin typeface="Roboto"/>
                  <a:ea typeface="Roboto"/>
                  <a:cs typeface="Roboto"/>
                  <a:sym typeface="Roboto"/>
                </a:rPr>
                <a:t>Finalisation terminée, </a:t>
              </a:r>
              <a:endParaRPr sz="800">
                <a:solidFill>
                  <a:srgbClr val="858585"/>
                </a:solidFill>
                <a:latin typeface="Roboto"/>
                <a:ea typeface="Roboto"/>
                <a:cs typeface="Roboto"/>
                <a:sym typeface="Roboto"/>
              </a:endParaRPr>
            </a:p>
            <a:p>
              <a:pPr indent="0" lvl="0" marL="0" rtl="0" algn="l">
                <a:lnSpc>
                  <a:spcPct val="115000"/>
                </a:lnSpc>
                <a:spcBef>
                  <a:spcPts val="1600"/>
                </a:spcBef>
                <a:spcAft>
                  <a:spcPts val="0"/>
                </a:spcAft>
                <a:buNone/>
              </a:pPr>
              <a:r>
                <a:rPr lang="fr-FR" sz="800">
                  <a:solidFill>
                    <a:srgbClr val="858585"/>
                  </a:solidFill>
                  <a:latin typeface="Roboto"/>
                  <a:ea typeface="Roboto"/>
                  <a:cs typeface="Roboto"/>
                  <a:sym typeface="Roboto"/>
                </a:rPr>
                <a:t>Début des tests en éléments finis</a:t>
              </a:r>
              <a:endParaRPr sz="800">
                <a:solidFill>
                  <a:srgbClr val="858585"/>
                </a:solidFill>
                <a:latin typeface="Roboto"/>
                <a:ea typeface="Roboto"/>
                <a:cs typeface="Roboto"/>
                <a:sym typeface="Roboto"/>
              </a:endParaRPr>
            </a:p>
            <a:p>
              <a:pPr indent="0" lvl="0" marL="0" rtl="0" algn="l">
                <a:lnSpc>
                  <a:spcPct val="115000"/>
                </a:lnSpc>
                <a:spcBef>
                  <a:spcPts val="1600"/>
                </a:spcBef>
                <a:spcAft>
                  <a:spcPts val="1600"/>
                </a:spcAft>
                <a:buNone/>
              </a:pPr>
              <a:r>
                <a:t/>
              </a:r>
              <a:endParaRPr sz="800">
                <a:solidFill>
                  <a:srgbClr val="858585"/>
                </a:solidFill>
                <a:latin typeface="Roboto"/>
                <a:ea typeface="Roboto"/>
                <a:cs typeface="Roboto"/>
                <a:sym typeface="Roboto"/>
              </a:endParaRPr>
            </a:p>
          </p:txBody>
        </p:sp>
        <p:sp>
          <p:nvSpPr>
            <p:cNvPr id="440" name="Google Shape;440;g5980ebdb97_0_15"/>
            <p:cNvSpPr txBox="1"/>
            <p:nvPr/>
          </p:nvSpPr>
          <p:spPr>
            <a:xfrm>
              <a:off x="4286612" y="1575830"/>
              <a:ext cx="9894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fr-FR" sz="800">
                  <a:solidFill>
                    <a:srgbClr val="858585"/>
                  </a:solidFill>
                  <a:latin typeface="Roboto"/>
                  <a:ea typeface="Roboto"/>
                  <a:cs typeface="Roboto"/>
                  <a:sym typeface="Roboto"/>
                </a:rPr>
                <a:t>Top Copeau - Mi-Novembre</a:t>
              </a:r>
              <a:endParaRPr sz="800">
                <a:solidFill>
                  <a:srgbClr val="858585"/>
                </a:solidFill>
                <a:latin typeface="Roboto"/>
                <a:ea typeface="Roboto"/>
                <a:cs typeface="Roboto"/>
                <a:sym typeface="Roboto"/>
              </a:endParaRPr>
            </a:p>
          </p:txBody>
        </p:sp>
      </p:grpSp>
      <p:grpSp>
        <p:nvGrpSpPr>
          <p:cNvPr id="441" name="Google Shape;441;g5980ebdb97_0_15"/>
          <p:cNvGrpSpPr/>
          <p:nvPr/>
        </p:nvGrpSpPr>
        <p:grpSpPr>
          <a:xfrm>
            <a:off x="5809064" y="2630850"/>
            <a:ext cx="1418334" cy="1958638"/>
            <a:chOff x="3214118" y="1575830"/>
            <a:chExt cx="1418334" cy="1958638"/>
          </a:xfrm>
        </p:grpSpPr>
        <p:cxnSp>
          <p:nvCxnSpPr>
            <p:cNvPr id="442" name="Google Shape;442;g5980ebdb97_0_15"/>
            <p:cNvCxnSpPr/>
            <p:nvPr/>
          </p:nvCxnSpPr>
          <p:spPr>
            <a:xfrm>
              <a:off x="3894575"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443" name="Google Shape;443;g5980ebdb97_0_15"/>
            <p:cNvSpPr/>
            <p:nvPr/>
          </p:nvSpPr>
          <p:spPr>
            <a:xfrm flipH="1">
              <a:off x="3214118" y="2306625"/>
              <a:ext cx="14181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FR"/>
                <a:t>  </a:t>
              </a:r>
              <a:endParaRPr/>
            </a:p>
          </p:txBody>
        </p:sp>
        <p:sp>
          <p:nvSpPr>
            <p:cNvPr id="444" name="Google Shape;444;g5980ebdb97_0_15"/>
            <p:cNvSpPr/>
            <p:nvPr/>
          </p:nvSpPr>
          <p:spPr>
            <a:xfrm>
              <a:off x="3214352" y="2460450"/>
              <a:ext cx="14181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5980ebdb97_0_15"/>
            <p:cNvSpPr txBox="1"/>
            <p:nvPr/>
          </p:nvSpPr>
          <p:spPr>
            <a:xfrm>
              <a:off x="3339530" y="2797068"/>
              <a:ext cx="11673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fr-FR" sz="800">
                  <a:solidFill>
                    <a:srgbClr val="858585"/>
                  </a:solidFill>
                  <a:latin typeface="Roboto"/>
                  <a:ea typeface="Roboto"/>
                  <a:cs typeface="Roboto"/>
                  <a:sym typeface="Roboto"/>
                </a:rPr>
                <a:t>Préparation des fichiers de production</a:t>
              </a:r>
              <a:endParaRPr sz="800">
                <a:solidFill>
                  <a:srgbClr val="858585"/>
                </a:solidFill>
                <a:latin typeface="Roboto"/>
                <a:ea typeface="Roboto"/>
                <a:cs typeface="Roboto"/>
                <a:sym typeface="Roboto"/>
              </a:endParaRPr>
            </a:p>
          </p:txBody>
        </p:sp>
        <p:sp>
          <p:nvSpPr>
            <p:cNvPr id="446" name="Google Shape;446;g5980ebdb97_0_15"/>
            <p:cNvSpPr txBox="1"/>
            <p:nvPr/>
          </p:nvSpPr>
          <p:spPr>
            <a:xfrm>
              <a:off x="3317105" y="1575830"/>
              <a:ext cx="8721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fr-FR" sz="800">
                  <a:solidFill>
                    <a:srgbClr val="858585"/>
                  </a:solidFill>
                  <a:latin typeface="Roboto"/>
                  <a:ea typeface="Roboto"/>
                  <a:cs typeface="Roboto"/>
                  <a:sym typeface="Roboto"/>
                </a:rPr>
                <a:t>Mi Décembre</a:t>
              </a:r>
              <a:endParaRPr sz="800">
                <a:solidFill>
                  <a:srgbClr val="858585"/>
                </a:solidFill>
                <a:latin typeface="Roboto"/>
                <a:ea typeface="Roboto"/>
                <a:cs typeface="Roboto"/>
                <a:sym typeface="Roboto"/>
              </a:endParaRPr>
            </a:p>
          </p:txBody>
        </p:sp>
      </p:grpSp>
      <p:grpSp>
        <p:nvGrpSpPr>
          <p:cNvPr id="447" name="Google Shape;447;g5980ebdb97_0_15"/>
          <p:cNvGrpSpPr/>
          <p:nvPr/>
        </p:nvGrpSpPr>
        <p:grpSpPr>
          <a:xfrm>
            <a:off x="7106490" y="2630850"/>
            <a:ext cx="1418334" cy="2034375"/>
            <a:chOff x="4511544" y="1575830"/>
            <a:chExt cx="1418334" cy="2034375"/>
          </a:xfrm>
        </p:grpSpPr>
        <p:cxnSp>
          <p:nvCxnSpPr>
            <p:cNvPr id="448" name="Google Shape;448;g5980ebdb97_0_15"/>
            <p:cNvCxnSpPr/>
            <p:nvPr/>
          </p:nvCxnSpPr>
          <p:spPr>
            <a:xfrm>
              <a:off x="5192001"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449" name="Google Shape;449;g5980ebdb97_0_15"/>
            <p:cNvSpPr/>
            <p:nvPr/>
          </p:nvSpPr>
          <p:spPr>
            <a:xfrm flipH="1">
              <a:off x="4511544" y="2306625"/>
              <a:ext cx="14181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FR"/>
                <a:t>  </a:t>
              </a:r>
              <a:endParaRPr/>
            </a:p>
          </p:txBody>
        </p:sp>
        <p:sp>
          <p:nvSpPr>
            <p:cNvPr id="450" name="Google Shape;450;g5980ebdb97_0_15"/>
            <p:cNvSpPr/>
            <p:nvPr/>
          </p:nvSpPr>
          <p:spPr>
            <a:xfrm>
              <a:off x="4511779" y="2460450"/>
              <a:ext cx="14181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5980ebdb97_0_15"/>
            <p:cNvSpPr txBox="1"/>
            <p:nvPr/>
          </p:nvSpPr>
          <p:spPr>
            <a:xfrm>
              <a:off x="4636965" y="2872805"/>
              <a:ext cx="11673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FR" sz="800">
                  <a:solidFill>
                    <a:srgbClr val="858585"/>
                  </a:solidFill>
                  <a:latin typeface="Roboto"/>
                  <a:ea typeface="Roboto"/>
                  <a:cs typeface="Roboto"/>
                  <a:sym typeface="Roboto"/>
                </a:rPr>
                <a:t>Production de la Structure Tubulaire</a:t>
              </a:r>
              <a:endParaRPr sz="800">
                <a:solidFill>
                  <a:srgbClr val="858585"/>
                </a:solidFill>
                <a:latin typeface="Roboto"/>
                <a:ea typeface="Roboto"/>
                <a:cs typeface="Roboto"/>
                <a:sym typeface="Roboto"/>
              </a:endParaRPr>
            </a:p>
          </p:txBody>
        </p:sp>
        <p:sp>
          <p:nvSpPr>
            <p:cNvPr id="452" name="Google Shape;452;g5980ebdb97_0_15"/>
            <p:cNvSpPr txBox="1"/>
            <p:nvPr/>
          </p:nvSpPr>
          <p:spPr>
            <a:xfrm>
              <a:off x="4611761" y="1575830"/>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fr-FR" sz="800">
                  <a:solidFill>
                    <a:srgbClr val="858585"/>
                  </a:solidFill>
                  <a:latin typeface="Roboto"/>
                  <a:ea typeface="Roboto"/>
                  <a:cs typeface="Roboto"/>
                  <a:sym typeface="Roboto"/>
                </a:rPr>
                <a:t>Mi-février</a:t>
              </a:r>
              <a:endParaRPr sz="800">
                <a:solidFill>
                  <a:srgbClr val="858585"/>
                </a:solidFill>
                <a:latin typeface="Roboto"/>
                <a:ea typeface="Roboto"/>
                <a:cs typeface="Roboto"/>
                <a:sym typeface="Roboto"/>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56" name="Shape 456"/>
        <p:cNvGrpSpPr/>
        <p:nvPr/>
      </p:nvGrpSpPr>
      <p:grpSpPr>
        <a:xfrm>
          <a:off x="0" y="0"/>
          <a:ext cx="0" cy="0"/>
          <a:chOff x="0" y="0"/>
          <a:chExt cx="0" cy="0"/>
        </a:xfrm>
      </p:grpSpPr>
      <p:sp>
        <p:nvSpPr>
          <p:cNvPr id="457" name="Google Shape;457;g5b494d2df6_0_144"/>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Châssis équipé</a:t>
            </a:r>
            <a:endParaRPr b="0" i="0" sz="2400" u="none" cap="none" strike="noStrike">
              <a:solidFill>
                <a:schemeClr val="dk1"/>
              </a:solidFill>
              <a:latin typeface="Arial"/>
              <a:ea typeface="Arial"/>
              <a:cs typeface="Arial"/>
              <a:sym typeface="Arial"/>
            </a:endParaRPr>
          </a:p>
        </p:txBody>
      </p:sp>
      <p:sp>
        <p:nvSpPr>
          <p:cNvPr id="458" name="Google Shape;458;g5b494d2df6_0_144"/>
          <p:cNvSpPr txBox="1"/>
          <p:nvPr/>
        </p:nvSpPr>
        <p:spPr>
          <a:xfrm>
            <a:off x="0" y="595000"/>
            <a:ext cx="5211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Poignée d’embrayage</a:t>
            </a:r>
            <a:endParaRPr/>
          </a:p>
        </p:txBody>
      </p:sp>
      <p:sp>
        <p:nvSpPr>
          <p:cNvPr id="459" name="Google Shape;459;g5b494d2df6_0_144"/>
          <p:cNvSpPr txBox="1"/>
          <p:nvPr/>
        </p:nvSpPr>
        <p:spPr>
          <a:xfrm>
            <a:off x="7924799" y="91337"/>
            <a:ext cx="609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2000" u="none" cap="none" strike="noStrike">
                <a:solidFill>
                  <a:srgbClr val="C00000"/>
                </a:solidFill>
                <a:latin typeface="Arial"/>
                <a:ea typeface="Arial"/>
                <a:cs typeface="Arial"/>
                <a:sym typeface="Arial"/>
              </a:rPr>
              <a:t>TRI</a:t>
            </a:r>
            <a:endParaRPr/>
          </a:p>
        </p:txBody>
      </p:sp>
      <p:sp>
        <p:nvSpPr>
          <p:cNvPr id="460" name="Google Shape;460;g5b494d2df6_0_144"/>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461" name="Google Shape;461;g5b494d2df6_0_144"/>
          <p:cNvSpPr txBox="1"/>
          <p:nvPr/>
        </p:nvSpPr>
        <p:spPr>
          <a:xfrm>
            <a:off x="0" y="1056675"/>
            <a:ext cx="5211000" cy="867000"/>
          </a:xfrm>
          <a:prstGeom prst="rect">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Exigences et cas de charges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lang="fr-FR" sz="1100"/>
              <a:t>Permettre le rapport de la première vitesse en étant le plus ergonomique possible pour le pilote</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p:txBody>
      </p:sp>
      <p:graphicFrame>
        <p:nvGraphicFramePr>
          <p:cNvPr id="462" name="Google Shape;462;g5b494d2df6_0_144"/>
          <p:cNvGraphicFramePr/>
          <p:nvPr/>
        </p:nvGraphicFramePr>
        <p:xfrm>
          <a:off x="13" y="4009251"/>
          <a:ext cx="3000000" cy="3000000"/>
        </p:xfrm>
        <a:graphic>
          <a:graphicData uri="http://schemas.openxmlformats.org/drawingml/2006/table">
            <a:tbl>
              <a:tblPr bandRow="1" firstRow="1">
                <a:noFill/>
                <a:tableStyleId>{9D46E74F-C03A-45A9-9FC2-EBF74F666B90}</a:tableStyleId>
              </a:tblPr>
              <a:tblGrid>
                <a:gridCol w="2069275"/>
                <a:gridCol w="2357000"/>
                <a:gridCol w="1029100"/>
                <a:gridCol w="1301100"/>
                <a:gridCol w="1061875"/>
                <a:gridCol w="1325625"/>
              </a:tblGrid>
              <a:tr h="542675">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Fonction primaire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Fonction secondaire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Critère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Niveau</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Flexibilité</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Article règlement</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25425">
                <a:tc rowSpan="2">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solidFill>
                            <a:srgbClr val="000000"/>
                          </a:solidFill>
                        </a:rPr>
                        <a:t>FP1: résister aux contraintes</a:t>
                      </a:r>
                      <a:endParaRPr b="1" sz="1000" u="none" cap="none" strike="noStrike">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FS1.1 : Contraintes du pilote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Efforts pilote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000"/>
                        <a:buFont typeface="Arial"/>
                        <a:buNone/>
                      </a:pPr>
                      <a:r>
                        <a:rPr lang="fr-FR" sz="1000">
                          <a:solidFill>
                            <a:schemeClr val="dk1"/>
                          </a:solidFill>
                        </a:rPr>
                        <a:t>&lt;300  N, car  fourni par un bras</a:t>
                      </a:r>
                      <a:endParaRPr sz="1000">
                        <a:solidFill>
                          <a:schemeClr val="dk1"/>
                        </a:solidFill>
                      </a:endParaRPr>
                    </a:p>
                    <a:p>
                      <a:pPr indent="0" lvl="0" marL="0" marR="0" rtl="0" algn="l">
                        <a:lnSpc>
                          <a:spcPct val="100000"/>
                        </a:lnSpc>
                        <a:spcBef>
                          <a:spcPts val="0"/>
                        </a:spcBef>
                        <a:spcAft>
                          <a:spcPts val="0"/>
                        </a:spcAft>
                        <a:buClr>
                          <a:srgbClr val="000000"/>
                        </a:buClr>
                        <a:buSzPts val="1000"/>
                        <a:buFont typeface="Arial"/>
                        <a:buNone/>
                      </a:pPr>
                      <a:r>
                        <a:t/>
                      </a:r>
                      <a:endParaRPr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1</a:t>
                      </a:r>
                      <a:r>
                        <a:rPr lang="fr-FR" sz="1000" u="none" cap="none" strike="noStrike"/>
                        <a:t>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1355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FS2.1 : Contraintes imposées par les ressorts d'embrayage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Efforts de rappel de l'embrayage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4</a:t>
                      </a:r>
                      <a:r>
                        <a:rPr lang="fr-FR" sz="1000" u="none" cap="none" strike="noStrike"/>
                        <a:t>00N</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5</a:t>
                      </a:r>
                      <a:r>
                        <a:rPr lang="fr-FR" sz="1000" u="none" cap="none" strike="noStrike"/>
                        <a:t>%</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5375">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t>FP2: Etre léger</a:t>
                      </a:r>
                      <a:endParaRPr b="1"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FS2.1 : Etre plus légère que l’année passée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Masse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20%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80%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1700">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t>FP3 : Etre ergonomique</a:t>
                      </a:r>
                      <a:endParaRPr b="1"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FS3.1: Rendre la conduite facile au pilote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Force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&lt;30  Kg, car  fourni par un bras</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2</a:t>
                      </a:r>
                      <a:r>
                        <a:rPr lang="fr-FR" sz="1000" u="none" cap="none" strike="noStrike"/>
                        <a:t>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463" name="Google Shape;463;g5b494d2df6_0_144"/>
          <p:cNvSpPr/>
          <p:nvPr/>
        </p:nvSpPr>
        <p:spPr>
          <a:xfrm>
            <a:off x="25" y="1923675"/>
            <a:ext cx="5211000" cy="2085600"/>
          </a:xfrm>
          <a:prstGeom prst="rect">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Architecture</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sz="1200"/>
          </a:p>
          <a:p>
            <a:pPr indent="0" lvl="0" marL="0" marR="0" rtl="0" algn="l">
              <a:lnSpc>
                <a:spcPct val="100000"/>
              </a:lnSpc>
              <a:spcBef>
                <a:spcPts val="0"/>
              </a:spcBef>
              <a:spcAft>
                <a:spcPts val="0"/>
              </a:spcAft>
              <a:buClr>
                <a:srgbClr val="000000"/>
              </a:buClr>
              <a:buSzPts val="1200"/>
              <a:buFont typeface="Arial"/>
              <a:buNone/>
            </a:pPr>
            <a:r>
              <a:t/>
            </a:r>
            <a:endParaRPr b="1" sz="1200"/>
          </a:p>
          <a:p>
            <a:pPr indent="0" lvl="0" marL="0" marR="0" rtl="0" algn="l">
              <a:lnSpc>
                <a:spcPct val="100000"/>
              </a:lnSpc>
              <a:spcBef>
                <a:spcPts val="0"/>
              </a:spcBef>
              <a:spcAft>
                <a:spcPts val="0"/>
              </a:spcAft>
              <a:buClr>
                <a:srgbClr val="000000"/>
              </a:buClr>
              <a:buSzPts val="1200"/>
              <a:buFont typeface="Arial"/>
              <a:buNone/>
            </a:pPr>
            <a:r>
              <a:t/>
            </a:r>
            <a:endParaRPr b="1" sz="1200"/>
          </a:p>
          <a:p>
            <a:pPr indent="0" lvl="0" marL="0" marR="0" rtl="0" algn="l">
              <a:lnSpc>
                <a:spcPct val="100000"/>
              </a:lnSpc>
              <a:spcBef>
                <a:spcPts val="0"/>
              </a:spcBef>
              <a:spcAft>
                <a:spcPts val="0"/>
              </a:spcAft>
              <a:buClr>
                <a:srgbClr val="000000"/>
              </a:buClr>
              <a:buSzPts val="1200"/>
              <a:buFont typeface="Arial"/>
              <a:buNone/>
            </a:pPr>
            <a:r>
              <a:t/>
            </a:r>
            <a:endParaRPr b="1" sz="1200"/>
          </a:p>
          <a:p>
            <a:pPr indent="0" lvl="0" marL="0" marR="0" rtl="0" algn="l">
              <a:lnSpc>
                <a:spcPct val="100000"/>
              </a:lnSpc>
              <a:spcBef>
                <a:spcPts val="0"/>
              </a:spcBef>
              <a:spcAft>
                <a:spcPts val="0"/>
              </a:spcAft>
              <a:buClr>
                <a:srgbClr val="000000"/>
              </a:buClr>
              <a:buSzPts val="1200"/>
              <a:buFont typeface="Arial"/>
              <a:buNone/>
            </a:pPr>
            <a:r>
              <a:t/>
            </a:r>
            <a:endParaRPr b="1" sz="1200"/>
          </a:p>
          <a:p>
            <a:pPr indent="0" lvl="0" marL="0" marR="0" rtl="0" algn="ctr">
              <a:lnSpc>
                <a:spcPct val="100000"/>
              </a:lnSpc>
              <a:spcBef>
                <a:spcPts val="0"/>
              </a:spcBef>
              <a:spcAft>
                <a:spcPts val="0"/>
              </a:spcAft>
              <a:buClr>
                <a:srgbClr val="000000"/>
              </a:buClr>
              <a:buSzPts val="1200"/>
              <a:buFont typeface="Arial"/>
              <a:buNone/>
            </a:pPr>
            <a:r>
              <a:rPr b="1" lang="fr-FR" sz="1200"/>
              <a:t>Manuel / Motorisée / Automatique</a:t>
            </a:r>
            <a:endParaRPr b="1" sz="1200"/>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p:txBody>
      </p:sp>
      <p:sp>
        <p:nvSpPr>
          <p:cNvPr id="464" name="Google Shape;464;g5b494d2df6_0_144"/>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465" name="Google Shape;465;g5b494d2df6_0_144"/>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graphicFrame>
        <p:nvGraphicFramePr>
          <p:cNvPr id="466" name="Google Shape;466;g5b494d2df6_0_144"/>
          <p:cNvGraphicFramePr/>
          <p:nvPr/>
        </p:nvGraphicFramePr>
        <p:xfrm>
          <a:off x="5210988" y="595000"/>
          <a:ext cx="3000000" cy="3000000"/>
        </p:xfrm>
        <a:graphic>
          <a:graphicData uri="http://schemas.openxmlformats.org/drawingml/2006/table">
            <a:tbl>
              <a:tblPr>
                <a:noFill/>
                <a:tableStyleId>{1C336BAB-7D44-4538-95EF-223870504333}</a:tableStyleId>
              </a:tblPr>
              <a:tblGrid>
                <a:gridCol w="2730825"/>
                <a:gridCol w="1202175"/>
              </a:tblGrid>
              <a:tr h="997425">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fr-FR" sz="1000" u="none" cap="none" strike="noStrike"/>
                        <a:t>Cas de charges</a:t>
                      </a:r>
                      <a:endParaRPr b="1" sz="1000" u="none" cap="none" strike="noStrike"/>
                    </a:p>
                  </a:txBody>
                  <a:tcPr marT="91425" marB="91425" marR="91425" marL="91425" anchor="ctr">
                    <a:lnL cap="flat" cmpd="sng" w="381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fr-FR" sz="1000" u="none" cap="none" strike="noStrike"/>
                        <a:t>Accélération en Virage Freinage/Accélération</a:t>
                      </a:r>
                      <a:endParaRPr b="1"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97425">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i="1" lang="fr-FR" sz="1000" u="none" cap="none" strike="noStrike"/>
                        <a:t>Nominal:</a:t>
                      </a:r>
                      <a:endParaRPr b="1" i="1" sz="1000" u="none" cap="none" strike="noStrike"/>
                    </a:p>
                    <a:p>
                      <a:pPr indent="0" lvl="0" marL="0" marR="0" rtl="0" algn="ctr">
                        <a:lnSpc>
                          <a:spcPct val="100000"/>
                        </a:lnSpc>
                        <a:spcBef>
                          <a:spcPts val="0"/>
                        </a:spcBef>
                        <a:spcAft>
                          <a:spcPts val="0"/>
                        </a:spcAft>
                        <a:buClr>
                          <a:srgbClr val="000000"/>
                        </a:buClr>
                        <a:buSzPts val="1000"/>
                        <a:buFont typeface="Arial"/>
                        <a:buNone/>
                      </a:pPr>
                      <a:r>
                        <a:rPr lang="fr-FR" sz="1000" u="none" cap="none" strike="noStrike"/>
                        <a:t>virage en skid pad ou accélération en endurance</a:t>
                      </a:r>
                      <a:endParaRPr sz="1000" u="none" cap="none" strike="noStrike"/>
                    </a:p>
                    <a:p>
                      <a:pPr indent="0" lvl="0" marL="0" marR="0" rtl="0" algn="ctr">
                        <a:lnSpc>
                          <a:spcPct val="100000"/>
                        </a:lnSpc>
                        <a:spcBef>
                          <a:spcPts val="0"/>
                        </a:spcBef>
                        <a:spcAft>
                          <a:spcPts val="0"/>
                        </a:spcAft>
                        <a:buClr>
                          <a:srgbClr val="000000"/>
                        </a:buClr>
                        <a:buSzPts val="1000"/>
                        <a:buFont typeface="Arial"/>
                        <a:buNone/>
                      </a:pPr>
                      <a:r>
                        <a:rPr lang="fr-FR" sz="1000" u="none" cap="none" strike="noStrike"/>
                        <a:t>à 30°C</a:t>
                      </a:r>
                      <a:endParaRPr sz="1000" u="none" cap="none" strike="noStrike"/>
                    </a:p>
                  </a:txBody>
                  <a:tcPr marT="91425" marB="91425" marR="91425" marL="91425" anchor="ctr">
                    <a:lnL cap="flat" cmpd="sng" w="381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1.5 g</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05625">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i="1" lang="fr-FR" sz="1000" u="none" cap="none" strike="noStrike"/>
                        <a:t>Limite:</a:t>
                      </a:r>
                      <a:r>
                        <a:rPr b="1" lang="fr-FR" sz="1000" u="none" cap="none" strike="noStrike"/>
                        <a:t> </a:t>
                      </a:r>
                      <a:endParaRPr b="1" sz="1000" u="none" cap="none" strike="noStrike"/>
                    </a:p>
                    <a:p>
                      <a:pPr indent="0" lvl="0" marL="0" marR="0" rtl="0" algn="ctr">
                        <a:lnSpc>
                          <a:spcPct val="100000"/>
                        </a:lnSpc>
                        <a:spcBef>
                          <a:spcPts val="0"/>
                        </a:spcBef>
                        <a:spcAft>
                          <a:spcPts val="0"/>
                        </a:spcAft>
                        <a:buClr>
                          <a:srgbClr val="000000"/>
                        </a:buClr>
                        <a:buSzPts val="1000"/>
                        <a:buFont typeface="Arial"/>
                        <a:buNone/>
                      </a:pPr>
                      <a:r>
                        <a:rPr lang="fr-FR" sz="1000" u="none" cap="none" strike="noStrike"/>
                        <a:t>virage en skid pad +50 % plus accélération</a:t>
                      </a:r>
                      <a:endParaRPr sz="1000" u="none" cap="none" strike="noStrike"/>
                    </a:p>
                    <a:p>
                      <a:pPr indent="0" lvl="0" marL="0" marR="0" rtl="0" algn="ctr">
                        <a:lnSpc>
                          <a:spcPct val="100000"/>
                        </a:lnSpc>
                        <a:spcBef>
                          <a:spcPts val="0"/>
                        </a:spcBef>
                        <a:spcAft>
                          <a:spcPts val="0"/>
                        </a:spcAft>
                        <a:buClr>
                          <a:srgbClr val="000000"/>
                        </a:buClr>
                        <a:buSzPts val="1000"/>
                        <a:buFont typeface="Arial"/>
                        <a:buNone/>
                      </a:pPr>
                      <a:r>
                        <a:rPr lang="fr-FR" sz="1000" u="none" cap="none" strike="noStrike"/>
                        <a:t>à 40°C</a:t>
                      </a:r>
                      <a:endParaRPr sz="1000" u="none" cap="none" strike="noStrike"/>
                    </a:p>
                  </a:txBody>
                  <a:tcPr marT="91425" marB="91425" marR="91425" marL="91425" anchor="ctr">
                    <a:lnL cap="flat" cmpd="sng" w="381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2 g</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13800">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i="1" lang="fr-FR" sz="1000" u="none" cap="none" strike="noStrike"/>
                        <a:t>Ultime</a:t>
                      </a:r>
                      <a:r>
                        <a:rPr b="1" lang="fr-FR" sz="1000" u="none" cap="none" strike="noStrike"/>
                        <a:t>:</a:t>
                      </a:r>
                      <a:endParaRPr b="1" sz="1000" u="none" cap="none" strike="noStrike"/>
                    </a:p>
                    <a:p>
                      <a:pPr indent="0" lvl="0" marL="0" marR="0" rtl="0" algn="ctr">
                        <a:lnSpc>
                          <a:spcPct val="100000"/>
                        </a:lnSpc>
                        <a:spcBef>
                          <a:spcPts val="0"/>
                        </a:spcBef>
                        <a:spcAft>
                          <a:spcPts val="0"/>
                        </a:spcAft>
                        <a:buClr>
                          <a:srgbClr val="000000"/>
                        </a:buClr>
                        <a:buSzPts val="1000"/>
                        <a:buFont typeface="Arial"/>
                        <a:buNone/>
                      </a:pPr>
                      <a:r>
                        <a:rPr lang="fr-FR" sz="1000" u="none" cap="none" strike="noStrike"/>
                        <a:t>dérapage + freinage brutal à 40°C</a:t>
                      </a:r>
                      <a:endParaRPr sz="1000" u="none" cap="none" strike="noStrike"/>
                    </a:p>
                  </a:txBody>
                  <a:tcPr marT="91425" marB="91425" marR="91425" marL="91425" anchor="ctr">
                    <a:lnL cap="flat" cmpd="sng" w="381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fr-FR" sz="1000"/>
                        <a:t>3</a:t>
                      </a:r>
                      <a:r>
                        <a:rPr lang="fr-FR" sz="1000" u="none" cap="none" strike="noStrike"/>
                        <a:t>g</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70" name="Shape 470"/>
        <p:cNvGrpSpPr/>
        <p:nvPr/>
      </p:nvGrpSpPr>
      <p:grpSpPr>
        <a:xfrm>
          <a:off x="0" y="0"/>
          <a:ext cx="0" cy="0"/>
          <a:chOff x="0" y="0"/>
          <a:chExt cx="0" cy="0"/>
        </a:xfrm>
      </p:grpSpPr>
      <p:sp>
        <p:nvSpPr>
          <p:cNvPr id="471" name="Google Shape;471;g597a7eda41_17_58"/>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Châssis équipé</a:t>
            </a:r>
            <a:endParaRPr b="0" i="0" sz="2400" u="none" cap="none" strike="noStrike">
              <a:solidFill>
                <a:schemeClr val="dk1"/>
              </a:solidFill>
              <a:latin typeface="Arial"/>
              <a:ea typeface="Arial"/>
              <a:cs typeface="Arial"/>
              <a:sym typeface="Arial"/>
            </a:endParaRPr>
          </a:p>
        </p:txBody>
      </p:sp>
      <p:sp>
        <p:nvSpPr>
          <p:cNvPr id="472" name="Google Shape;472;g597a7eda41_17_58"/>
          <p:cNvSpPr txBox="1"/>
          <p:nvPr/>
        </p:nvSpPr>
        <p:spPr>
          <a:xfrm>
            <a:off x="0" y="595000"/>
            <a:ext cx="5211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Poignée d’embrayage</a:t>
            </a:r>
            <a:endParaRPr/>
          </a:p>
        </p:txBody>
      </p:sp>
      <p:sp>
        <p:nvSpPr>
          <p:cNvPr id="473" name="Google Shape;473;g597a7eda41_17_58"/>
          <p:cNvSpPr txBox="1"/>
          <p:nvPr/>
        </p:nvSpPr>
        <p:spPr>
          <a:xfrm>
            <a:off x="7924799" y="91337"/>
            <a:ext cx="609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2000" u="none" cap="none" strike="noStrike">
                <a:solidFill>
                  <a:srgbClr val="C00000"/>
                </a:solidFill>
                <a:latin typeface="Arial"/>
                <a:ea typeface="Arial"/>
                <a:cs typeface="Arial"/>
                <a:sym typeface="Arial"/>
              </a:rPr>
              <a:t>TRI</a:t>
            </a:r>
            <a:endParaRPr/>
          </a:p>
        </p:txBody>
      </p:sp>
      <p:sp>
        <p:nvSpPr>
          <p:cNvPr id="474" name="Google Shape;474;g597a7eda41_17_58"/>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475" name="Google Shape;475;g597a7eda41_17_58"/>
          <p:cNvSpPr txBox="1"/>
          <p:nvPr/>
        </p:nvSpPr>
        <p:spPr>
          <a:xfrm>
            <a:off x="0" y="1056675"/>
            <a:ext cx="5211000" cy="867000"/>
          </a:xfrm>
          <a:prstGeom prst="rect">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Exigences et cas de charges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lang="fr-FR" sz="1100"/>
              <a:t>Permettre le rapport de la première vitesse en étant le plus ergonomique possible pour le pilote</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p:txBody>
      </p:sp>
      <p:sp>
        <p:nvSpPr>
          <p:cNvPr id="476" name="Google Shape;476;g597a7eda41_17_58"/>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477" name="Google Shape;477;g597a7eda41_17_58"/>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pic>
        <p:nvPicPr>
          <p:cNvPr id="478" name="Google Shape;478;g597a7eda41_17_58"/>
          <p:cNvPicPr preferRelativeResize="0"/>
          <p:nvPr/>
        </p:nvPicPr>
        <p:blipFill>
          <a:blip r:embed="rId4">
            <a:alphaModFix/>
          </a:blip>
          <a:stretch>
            <a:fillRect/>
          </a:stretch>
        </p:blipFill>
        <p:spPr>
          <a:xfrm>
            <a:off x="-12" y="2388746"/>
            <a:ext cx="9144002" cy="4469259"/>
          </a:xfrm>
          <a:prstGeom prst="rect">
            <a:avLst/>
          </a:prstGeom>
          <a:noFill/>
          <a:ln cap="flat" cmpd="sng" w="12700">
            <a:solidFill>
              <a:srgbClr val="000000"/>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82" name="Shape 482"/>
        <p:cNvGrpSpPr/>
        <p:nvPr/>
      </p:nvGrpSpPr>
      <p:grpSpPr>
        <a:xfrm>
          <a:off x="0" y="0"/>
          <a:ext cx="0" cy="0"/>
          <a:chOff x="0" y="0"/>
          <a:chExt cx="0" cy="0"/>
        </a:xfrm>
      </p:grpSpPr>
      <p:sp>
        <p:nvSpPr>
          <p:cNvPr id="483" name="Google Shape;483;g5b6d2886cc_23_17"/>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t>
            </a:r>
            <a:r>
              <a:rPr b="1" lang="fr-FR" sz="2400" u="sng">
                <a:solidFill>
                  <a:schemeClr val="dk1"/>
                </a:solidFill>
                <a:highlight>
                  <a:srgbClr val="00FF00"/>
                </a:highlight>
                <a:latin typeface="Calibri"/>
                <a:ea typeface="Calibri"/>
                <a:cs typeface="Calibri"/>
                <a:sym typeface="Calibri"/>
              </a:rPr>
              <a:t>Châssis équipé</a:t>
            </a:r>
            <a:endParaRPr b="0" i="0" sz="2400" u="none" cap="none" strike="noStrike">
              <a:solidFill>
                <a:schemeClr val="dk1"/>
              </a:solidFill>
              <a:highlight>
                <a:srgbClr val="00FF00"/>
              </a:highlight>
              <a:latin typeface="Arial"/>
              <a:ea typeface="Arial"/>
              <a:cs typeface="Arial"/>
              <a:sym typeface="Arial"/>
            </a:endParaRPr>
          </a:p>
        </p:txBody>
      </p:sp>
      <p:sp>
        <p:nvSpPr>
          <p:cNvPr id="484" name="Google Shape;484;g5b6d2886cc_23_17"/>
          <p:cNvSpPr txBox="1"/>
          <p:nvPr/>
        </p:nvSpPr>
        <p:spPr>
          <a:xfrm>
            <a:off x="0" y="595000"/>
            <a:ext cx="37983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Pushbar</a:t>
            </a:r>
            <a:endParaRPr/>
          </a:p>
        </p:txBody>
      </p:sp>
      <p:sp>
        <p:nvSpPr>
          <p:cNvPr id="485" name="Google Shape;485;g5b6d2886cc_23_17"/>
          <p:cNvSpPr txBox="1"/>
          <p:nvPr/>
        </p:nvSpPr>
        <p:spPr>
          <a:xfrm>
            <a:off x="7781200" y="91325"/>
            <a:ext cx="7533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CAD</a:t>
            </a:r>
            <a:endParaRPr/>
          </a:p>
        </p:txBody>
      </p:sp>
      <p:sp>
        <p:nvSpPr>
          <p:cNvPr id="486" name="Google Shape;486;g5b6d2886cc_23_17"/>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487" name="Google Shape;487;g5b6d2886cc_23_17"/>
          <p:cNvSpPr txBox="1"/>
          <p:nvPr/>
        </p:nvSpPr>
        <p:spPr>
          <a:xfrm>
            <a:off x="0" y="1056675"/>
            <a:ext cx="3798300" cy="590400"/>
          </a:xfrm>
          <a:prstGeom prst="rect">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Exigences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lang="fr-FR"/>
              <a:t>être ergonomique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p:txBody>
      </p:sp>
      <p:graphicFrame>
        <p:nvGraphicFramePr>
          <p:cNvPr id="488" name="Google Shape;488;g5b6d2886cc_23_17"/>
          <p:cNvGraphicFramePr/>
          <p:nvPr/>
        </p:nvGraphicFramePr>
        <p:xfrm>
          <a:off x="-80887" y="4183176"/>
          <a:ext cx="3000000" cy="3000000"/>
        </p:xfrm>
        <a:graphic>
          <a:graphicData uri="http://schemas.openxmlformats.org/drawingml/2006/table">
            <a:tbl>
              <a:tblPr bandRow="1" firstRow="1">
                <a:noFill/>
                <a:tableStyleId>{9D46E74F-C03A-45A9-9FC2-EBF74F666B90}</a:tableStyleId>
              </a:tblPr>
              <a:tblGrid>
                <a:gridCol w="2069275"/>
                <a:gridCol w="1029100"/>
                <a:gridCol w="1301100"/>
                <a:gridCol w="1061875"/>
                <a:gridCol w="1325625"/>
              </a:tblGrid>
              <a:tr h="51055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Fonction primaire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Critère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Niveau</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Flexibilité</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Article règlement</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7725">
                <a:tc rowSpan="2">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solidFill>
                            <a:srgbClr val="000000"/>
                          </a:solidFill>
                        </a:rPr>
                        <a:t>FP1: </a:t>
                      </a:r>
                      <a:r>
                        <a:rPr b="1" lang="fr-FR" sz="1000"/>
                        <a:t> Soulever la voiture</a:t>
                      </a:r>
                      <a:endParaRPr b="1" sz="1000" u="none" cap="none" strike="noStrike">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Mass</a:t>
                      </a:r>
                      <a:r>
                        <a:rPr lang="fr-FR" sz="1000" u="none" cap="none" strike="noStrike"/>
                        <a:t>e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000"/>
                        <a:buFont typeface="Arial"/>
                        <a:buNone/>
                      </a:pPr>
                      <a:r>
                        <a:rPr lang="fr-FR" sz="1000">
                          <a:solidFill>
                            <a:schemeClr val="dk1"/>
                          </a:solidFill>
                        </a:rPr>
                        <a:t>300 kg</a:t>
                      </a:r>
                      <a:endParaRPr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T13</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185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hauteur</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10cm</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T13</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12125">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t>FP2: </a:t>
                      </a:r>
                      <a:r>
                        <a:rPr b="1" lang="fr-FR" sz="1000"/>
                        <a:t>Pousser/tirer la voiture</a:t>
                      </a:r>
                      <a:endParaRPr b="1"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Masse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300 kg</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T13</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34775">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t>FP3 : Etre ergonomique</a:t>
                      </a:r>
                      <a:endParaRPr b="1"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Force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&lt;30  Kg, car  fourni par un bras</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2</a:t>
                      </a:r>
                      <a:r>
                        <a:rPr lang="fr-FR" sz="1000" u="none" cap="none" strike="noStrike"/>
                        <a:t>0%</a:t>
                      </a:r>
                      <a:endParaRPr sz="1000" u="none" cap="none" strike="noStrike"/>
                    </a:p>
                    <a:p>
                      <a:pPr indent="0" lvl="0" marL="0" marR="0" rtl="0" algn="l">
                        <a:lnSpc>
                          <a:spcPct val="100000"/>
                        </a:lnSpc>
                        <a:spcBef>
                          <a:spcPts val="0"/>
                        </a:spcBef>
                        <a:spcAft>
                          <a:spcPts val="0"/>
                        </a:spcAft>
                        <a:buClr>
                          <a:srgbClr val="000000"/>
                        </a:buClr>
                        <a:buSzPts val="1000"/>
                        <a:buFont typeface="Arial"/>
                        <a:buNone/>
                      </a:pPr>
                      <a:r>
                        <a:t/>
                      </a:r>
                      <a:endParaRPr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7550">
                <a:tc>
                  <a:txBody>
                    <a:bodyPr>
                      <a:noAutofit/>
                    </a:bodyPr>
                    <a:lstStyle/>
                    <a:p>
                      <a:pPr indent="0" lvl="0" marL="0" marR="0" rtl="0" algn="l">
                        <a:lnSpc>
                          <a:spcPct val="100000"/>
                        </a:lnSpc>
                        <a:spcBef>
                          <a:spcPts val="0"/>
                        </a:spcBef>
                        <a:spcAft>
                          <a:spcPts val="0"/>
                        </a:spcAft>
                        <a:buNone/>
                      </a:pPr>
                      <a:r>
                        <a:t/>
                      </a:r>
                      <a:endParaRPr b="1"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Taille</a:t>
                      </a:r>
                      <a:endParaRPr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&lt;1m</a:t>
                      </a:r>
                      <a:endParaRPr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30%</a:t>
                      </a:r>
                      <a:endParaRPr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489" name="Google Shape;489;g5b6d2886cc_23_17"/>
          <p:cNvSpPr/>
          <p:nvPr/>
        </p:nvSpPr>
        <p:spPr>
          <a:xfrm>
            <a:off x="25" y="1647075"/>
            <a:ext cx="3798300" cy="1480200"/>
          </a:xfrm>
          <a:prstGeom prst="rect">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Architecture</a:t>
            </a:r>
            <a:endParaRPr b="1" sz="1200"/>
          </a:p>
          <a:p>
            <a:pPr indent="0" lvl="0" marL="0" marR="0" rtl="0" algn="l">
              <a:lnSpc>
                <a:spcPct val="100000"/>
              </a:lnSpc>
              <a:spcBef>
                <a:spcPts val="0"/>
              </a:spcBef>
              <a:spcAft>
                <a:spcPts val="0"/>
              </a:spcAft>
              <a:buClr>
                <a:srgbClr val="000000"/>
              </a:buClr>
              <a:buSzPts val="1200"/>
              <a:buFont typeface="Arial"/>
              <a:buNone/>
            </a:pPr>
            <a:r>
              <a:t/>
            </a:r>
            <a:endParaRPr b="1" sz="1200"/>
          </a:p>
          <a:p>
            <a:pPr indent="0" lvl="0" marL="0" marR="0" rtl="0" algn="ctr">
              <a:lnSpc>
                <a:spcPct val="100000"/>
              </a:lnSpc>
              <a:spcBef>
                <a:spcPts val="0"/>
              </a:spcBef>
              <a:spcAft>
                <a:spcPts val="0"/>
              </a:spcAft>
              <a:buClr>
                <a:srgbClr val="000000"/>
              </a:buClr>
              <a:buSzPts val="1200"/>
              <a:buFont typeface="Arial"/>
              <a:buNone/>
            </a:pPr>
            <a:r>
              <a:rPr b="1" lang="fr-FR" sz="1200"/>
              <a:t>En 2 systèmes: un s’accrochant au main hoop pour déplacer le véhicule, l’autre s’accrochant à la jacking bar pour soulever le véhicule</a:t>
            </a:r>
            <a:endParaRPr b="1" sz="1200"/>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p:txBody>
      </p:sp>
      <p:sp>
        <p:nvSpPr>
          <p:cNvPr id="490" name="Google Shape;490;g5b6d2886cc_23_17"/>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491" name="Google Shape;491;g5b6d2886cc_23_17"/>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492" name="Google Shape;492;g5b6d2886cc_23_17"/>
          <p:cNvSpPr txBox="1"/>
          <p:nvPr/>
        </p:nvSpPr>
        <p:spPr>
          <a:xfrm>
            <a:off x="8387850" y="329700"/>
            <a:ext cx="73329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493" name="Google Shape;493;g5b6d2886cc_23_17"/>
          <p:cNvPicPr preferRelativeResize="0"/>
          <p:nvPr/>
        </p:nvPicPr>
        <p:blipFill rotWithShape="1">
          <a:blip r:embed="rId4">
            <a:alphaModFix/>
          </a:blip>
          <a:srcRect b="0" l="0" r="0" t="0"/>
          <a:stretch/>
        </p:blipFill>
        <p:spPr>
          <a:xfrm>
            <a:off x="3911600" y="1316576"/>
            <a:ext cx="2975846" cy="2866600"/>
          </a:xfrm>
          <a:prstGeom prst="rect">
            <a:avLst/>
          </a:prstGeom>
          <a:noFill/>
          <a:ln>
            <a:noFill/>
          </a:ln>
        </p:spPr>
      </p:pic>
      <p:pic>
        <p:nvPicPr>
          <p:cNvPr id="494" name="Google Shape;494;g5b6d2886cc_23_17"/>
          <p:cNvPicPr preferRelativeResize="0"/>
          <p:nvPr/>
        </p:nvPicPr>
        <p:blipFill>
          <a:blip r:embed="rId5">
            <a:alphaModFix/>
          </a:blip>
          <a:stretch>
            <a:fillRect/>
          </a:stretch>
        </p:blipFill>
        <p:spPr>
          <a:xfrm>
            <a:off x="5461375" y="771112"/>
            <a:ext cx="3682624" cy="1938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98" name="Shape 498"/>
        <p:cNvGrpSpPr/>
        <p:nvPr/>
      </p:nvGrpSpPr>
      <p:grpSpPr>
        <a:xfrm>
          <a:off x="0" y="0"/>
          <a:ext cx="0" cy="0"/>
          <a:chOff x="0" y="0"/>
          <a:chExt cx="0" cy="0"/>
        </a:xfrm>
      </p:grpSpPr>
      <p:sp>
        <p:nvSpPr>
          <p:cNvPr id="499" name="Google Shape;499;g5b6d2886cc_23_7"/>
          <p:cNvSpPr txBox="1"/>
          <p:nvPr/>
        </p:nvSpPr>
        <p:spPr>
          <a:xfrm>
            <a:off x="0" y="586525"/>
            <a:ext cx="41043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2381E"/>
                </a:solidFill>
                <a:latin typeface="Calibri"/>
                <a:ea typeface="Calibri"/>
                <a:cs typeface="Calibri"/>
                <a:sym typeface="Calibri"/>
              </a:rPr>
              <a:t>TOP Pré-Dim </a:t>
            </a:r>
            <a:endParaRPr b="1" i="0" sz="2400" u="sng" cap="none" strike="noStrike">
              <a:solidFill>
                <a:srgbClr val="C2381E"/>
              </a:solidFill>
              <a:latin typeface="Calibri"/>
              <a:ea typeface="Calibri"/>
              <a:cs typeface="Calibri"/>
              <a:sym typeface="Calibri"/>
            </a:endParaRPr>
          </a:p>
          <a:p>
            <a:pPr indent="0" lvl="0" marL="0" marR="0" rtl="0" algn="ctr">
              <a:lnSpc>
                <a:spcPct val="100000"/>
              </a:lnSpc>
              <a:spcBef>
                <a:spcPts val="0"/>
              </a:spcBef>
              <a:spcAft>
                <a:spcPts val="0"/>
              </a:spcAft>
              <a:buNone/>
            </a:pPr>
            <a:r>
              <a:rPr b="1" lang="fr-FR" sz="2400" u="sng">
                <a:latin typeface="Calibri"/>
                <a:ea typeface="Calibri"/>
                <a:cs typeface="Calibri"/>
                <a:sym typeface="Calibri"/>
              </a:rPr>
              <a:t>LAS</a:t>
            </a:r>
            <a:endParaRPr b="1" sz="2400" u="sng">
              <a:latin typeface="Calibri"/>
              <a:ea typeface="Calibri"/>
              <a:cs typeface="Calibri"/>
              <a:sym typeface="Calibri"/>
            </a:endParaRPr>
          </a:p>
        </p:txBody>
      </p:sp>
      <p:sp>
        <p:nvSpPr>
          <p:cNvPr id="500" name="Google Shape;500;g5b6d2886cc_23_7"/>
          <p:cNvSpPr txBox="1"/>
          <p:nvPr/>
        </p:nvSpPr>
        <p:spPr>
          <a:xfrm>
            <a:off x="3391850" y="0"/>
            <a:ext cx="7125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MKI</a:t>
            </a:r>
            <a:endParaRPr/>
          </a:p>
        </p:txBody>
      </p:sp>
      <p:sp>
        <p:nvSpPr>
          <p:cNvPr id="501" name="Google Shape;501;g5b6d2886cc_23_7"/>
          <p:cNvSpPr/>
          <p:nvPr/>
        </p:nvSpPr>
        <p:spPr>
          <a:xfrm>
            <a:off x="4104300" y="-6"/>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502" name="Google Shape;502;g5b6d2886cc_23_7"/>
          <p:cNvSpPr txBox="1"/>
          <p:nvPr/>
        </p:nvSpPr>
        <p:spPr>
          <a:xfrm>
            <a:off x="970950" y="1348525"/>
            <a:ext cx="2523900" cy="18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317500" lvl="0" marL="457200" rtl="0" algn="l">
              <a:spcBef>
                <a:spcPts val="0"/>
              </a:spcBef>
              <a:spcAft>
                <a:spcPts val="0"/>
              </a:spcAft>
              <a:buSzPts val="1400"/>
              <a:buAutoNum type="arabicPeriod"/>
            </a:pPr>
            <a:r>
              <a:rPr b="1" lang="fr-FR"/>
              <a:t>Roue équipée</a:t>
            </a:r>
            <a:endParaRPr b="1"/>
          </a:p>
          <a:p>
            <a:pPr indent="-317500" lvl="1" marL="914400" rtl="0" algn="l">
              <a:spcBef>
                <a:spcPts val="0"/>
              </a:spcBef>
              <a:spcAft>
                <a:spcPts val="0"/>
              </a:spcAft>
              <a:buSzPts val="1400"/>
              <a:buAutoNum type="alphaLcPeriod"/>
            </a:pPr>
            <a:r>
              <a:rPr b="1" lang="fr-FR"/>
              <a:t> Avant</a:t>
            </a:r>
            <a:endParaRPr b="1"/>
          </a:p>
          <a:p>
            <a:pPr indent="-317500" lvl="1" marL="914400" rtl="0" algn="l">
              <a:spcBef>
                <a:spcPts val="0"/>
              </a:spcBef>
              <a:spcAft>
                <a:spcPts val="0"/>
              </a:spcAft>
              <a:buSzPts val="1400"/>
              <a:buAutoNum type="alphaLcPeriod"/>
            </a:pPr>
            <a:r>
              <a:rPr b="1" lang="fr-FR"/>
              <a:t>Arrière</a:t>
            </a:r>
            <a:endParaRPr b="1"/>
          </a:p>
          <a:p>
            <a:pPr indent="-317500" lvl="0" marL="457200" rtl="0" algn="l">
              <a:spcBef>
                <a:spcPts val="0"/>
              </a:spcBef>
              <a:spcAft>
                <a:spcPts val="0"/>
              </a:spcAft>
              <a:buSzPts val="1400"/>
              <a:buAutoNum type="arabicPeriod"/>
            </a:pPr>
            <a:r>
              <a:rPr b="1" lang="fr-FR"/>
              <a:t>Triangles</a:t>
            </a:r>
            <a:endParaRPr b="1"/>
          </a:p>
          <a:p>
            <a:pPr indent="-317500" lvl="0" marL="457200" rtl="0" algn="l">
              <a:spcBef>
                <a:spcPts val="0"/>
              </a:spcBef>
              <a:spcAft>
                <a:spcPts val="0"/>
              </a:spcAft>
              <a:buSzPts val="1400"/>
              <a:buAutoNum type="arabicPeriod"/>
            </a:pPr>
            <a:r>
              <a:rPr b="1" lang="fr-FR"/>
              <a:t>Suspension</a:t>
            </a:r>
            <a:endParaRPr b="1"/>
          </a:p>
          <a:p>
            <a:pPr indent="-317500" lvl="0" marL="457200" rtl="0" algn="l">
              <a:spcBef>
                <a:spcPts val="0"/>
              </a:spcBef>
              <a:spcAft>
                <a:spcPts val="0"/>
              </a:spcAft>
              <a:buSzPts val="1400"/>
              <a:buAutoNum type="arabicPeriod"/>
            </a:pPr>
            <a:r>
              <a:rPr b="1" lang="fr-FR"/>
              <a:t>Direction</a:t>
            </a:r>
            <a:endParaRPr b="1"/>
          </a:p>
          <a:p>
            <a:pPr indent="-317500" lvl="0" marL="457200" rtl="0" algn="l">
              <a:spcBef>
                <a:spcPts val="0"/>
              </a:spcBef>
              <a:spcAft>
                <a:spcPts val="0"/>
              </a:spcAft>
              <a:buSzPts val="1400"/>
              <a:buAutoNum type="arabicPeriod"/>
            </a:pPr>
            <a:r>
              <a:rPr b="1" lang="fr-FR"/>
              <a:t>Freinage / pédalier</a:t>
            </a:r>
            <a:endParaRPr b="1"/>
          </a:p>
        </p:txBody>
      </p:sp>
      <p:pic>
        <p:nvPicPr>
          <p:cNvPr id="503" name="Google Shape;503;g5b6d2886cc_23_7"/>
          <p:cNvPicPr preferRelativeResize="0"/>
          <p:nvPr/>
        </p:nvPicPr>
        <p:blipFill>
          <a:blip r:embed="rId4">
            <a:alphaModFix/>
          </a:blip>
          <a:stretch>
            <a:fillRect/>
          </a:stretch>
        </p:blipFill>
        <p:spPr>
          <a:xfrm>
            <a:off x="4705100" y="0"/>
            <a:ext cx="4438899" cy="6857996"/>
          </a:xfrm>
          <a:prstGeom prst="rect">
            <a:avLst/>
          </a:prstGeom>
          <a:noFill/>
          <a:ln>
            <a:noFill/>
          </a:ln>
        </p:spPr>
      </p:pic>
      <p:sp>
        <p:nvSpPr>
          <p:cNvPr id="504" name="Google Shape;504;g5b6d2886cc_23_7"/>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505" name="Google Shape;505;g5b6d2886cc_23_7"/>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09" name="Shape 509"/>
        <p:cNvGrpSpPr/>
        <p:nvPr/>
      </p:nvGrpSpPr>
      <p:grpSpPr>
        <a:xfrm>
          <a:off x="0" y="0"/>
          <a:ext cx="0" cy="0"/>
          <a:chOff x="0" y="0"/>
          <a:chExt cx="0" cy="0"/>
        </a:xfrm>
      </p:grpSpPr>
      <p:sp>
        <p:nvSpPr>
          <p:cNvPr id="510" name="Google Shape;510;g5b494d2df6_0_288"/>
          <p:cNvSpPr txBox="1"/>
          <p:nvPr/>
        </p:nvSpPr>
        <p:spPr>
          <a:xfrm>
            <a:off x="0" y="0"/>
            <a:ext cx="3297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2381E"/>
                </a:solidFill>
                <a:latin typeface="Calibri"/>
                <a:ea typeface="Calibri"/>
                <a:cs typeface="Calibri"/>
                <a:sym typeface="Calibri"/>
              </a:rPr>
              <a:t>TOP Pré-Dim </a:t>
            </a:r>
            <a:endParaRPr b="1" i="0" sz="2400" u="sng" cap="none" strike="noStrike">
              <a:solidFill>
                <a:srgbClr val="C2381E"/>
              </a:solidFill>
              <a:latin typeface="Calibri"/>
              <a:ea typeface="Calibri"/>
              <a:cs typeface="Calibri"/>
              <a:sym typeface="Calibri"/>
            </a:endParaRPr>
          </a:p>
          <a:p>
            <a:pPr indent="0" lvl="0" marL="0" marR="0" rtl="0" algn="ctr">
              <a:lnSpc>
                <a:spcPct val="100000"/>
              </a:lnSpc>
              <a:spcBef>
                <a:spcPts val="0"/>
              </a:spcBef>
              <a:spcAft>
                <a:spcPts val="0"/>
              </a:spcAft>
              <a:buNone/>
            </a:pPr>
            <a:r>
              <a:rPr b="1" lang="fr-FR" sz="2400" u="sng">
                <a:highlight>
                  <a:srgbClr val="00FF00"/>
                </a:highlight>
                <a:latin typeface="Calibri"/>
                <a:ea typeface="Calibri"/>
                <a:cs typeface="Calibri"/>
                <a:sym typeface="Calibri"/>
              </a:rPr>
              <a:t>LAS</a:t>
            </a:r>
            <a:endParaRPr b="1" sz="2400" u="sng">
              <a:highlight>
                <a:srgbClr val="00FF00"/>
              </a:highlight>
              <a:latin typeface="Calibri"/>
              <a:ea typeface="Calibri"/>
              <a:cs typeface="Calibri"/>
              <a:sym typeface="Calibri"/>
            </a:endParaRPr>
          </a:p>
        </p:txBody>
      </p:sp>
      <p:sp>
        <p:nvSpPr>
          <p:cNvPr id="511" name="Google Shape;511;g5b494d2df6_0_288"/>
          <p:cNvSpPr txBox="1"/>
          <p:nvPr/>
        </p:nvSpPr>
        <p:spPr>
          <a:xfrm>
            <a:off x="609600" y="1117625"/>
            <a:ext cx="665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MKI</a:t>
            </a:r>
            <a:endParaRPr/>
          </a:p>
        </p:txBody>
      </p:sp>
      <p:sp>
        <p:nvSpPr>
          <p:cNvPr id="512" name="Google Shape;512;g5b494d2df6_0_288"/>
          <p:cNvSpPr/>
          <p:nvPr/>
        </p:nvSpPr>
        <p:spPr>
          <a:xfrm>
            <a:off x="0" y="1022519"/>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graphicFrame>
        <p:nvGraphicFramePr>
          <p:cNvPr id="513" name="Google Shape;513;g5b494d2df6_0_288"/>
          <p:cNvGraphicFramePr/>
          <p:nvPr/>
        </p:nvGraphicFramePr>
        <p:xfrm>
          <a:off x="0" y="2150225"/>
          <a:ext cx="3000000" cy="3000000"/>
        </p:xfrm>
        <a:graphic>
          <a:graphicData uri="http://schemas.openxmlformats.org/drawingml/2006/table">
            <a:tbl>
              <a:tblPr bandRow="1" firstRow="1">
                <a:noFill/>
                <a:tableStyleId>{9D46E74F-C03A-45A9-9FC2-EBF74F666B90}</a:tableStyleId>
              </a:tblPr>
              <a:tblGrid>
                <a:gridCol w="1949475"/>
                <a:gridCol w="2257125"/>
                <a:gridCol w="1314350"/>
                <a:gridCol w="1712825"/>
                <a:gridCol w="1159250"/>
                <a:gridCol w="751000"/>
              </a:tblGrid>
              <a:tr h="328475">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Fonction primaire</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Fonction secondaire</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Critère</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Niveau</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Flexibilité</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Article </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6200">
                <a:tc rowSpan="4">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solidFill>
                            <a:srgbClr val="000000"/>
                          </a:solidFill>
                        </a:rPr>
                        <a:t>FP1 : Assurer l’adhérence du véhicule</a:t>
                      </a:r>
                      <a:endParaRPr b="1" sz="1000" u="none" cap="none" strike="noStrike">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rowSpan="2">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solidFill>
                            <a:srgbClr val="000000"/>
                          </a:solidFill>
                        </a:rPr>
                        <a:t>FP1-1 : Utiliser les pneus de manière optimale</a:t>
                      </a:r>
                      <a:endParaRPr sz="1000" u="none" cap="none" strike="noStrike">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Slip angle</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4</a:t>
                      </a:r>
                      <a:r>
                        <a:rPr lang="fr-FR" sz="1000" u="none" cap="none" strike="noStrike"/>
                        <a:t>°</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+/- 2°</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6200">
                <a:tc vMerge="1"/>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Carrossage</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2°</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+/- 1°</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62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FP1-2 : Passer tous les virages</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Rayon de braquage</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4.5 m</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valeur maximum</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147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FP1-3 : être réglable</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Système de réglage des angles</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4350">
                <a:tc rowSpan="2">
                  <a:txBody>
                    <a:bodyPr>
                      <a:noAutofit/>
                    </a:bodyPr>
                    <a:lstStyle/>
                    <a:p>
                      <a:pPr indent="0" lvl="0" marL="0" rtl="0" algn="l">
                        <a:spcBef>
                          <a:spcPts val="0"/>
                        </a:spcBef>
                        <a:spcAft>
                          <a:spcPts val="0"/>
                        </a:spcAft>
                        <a:buNone/>
                      </a:pPr>
                      <a:r>
                        <a:rPr b="1" lang="fr-FR" sz="1000"/>
                        <a:t>FP2 : Conserver l’assiette du véhicule</a:t>
                      </a:r>
                      <a:endParaRPr b="1" sz="1000"/>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FP2-1 : </a:t>
                      </a:r>
                      <a:r>
                        <a:rPr lang="fr-FR" sz="1000"/>
                        <a:t>limite</a:t>
                      </a:r>
                      <a:r>
                        <a:rPr lang="fr-FR" sz="1000" u="none" cap="none" strike="noStrike"/>
                        <a:t>r le roulis</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roulis</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3°</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valeur maximale</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14700">
                <a:tc vMerge="1"/>
                <a:tc>
                  <a:txBody>
                    <a:bodyPr>
                      <a:noAutofit/>
                    </a:bodyPr>
                    <a:lstStyle/>
                    <a:p>
                      <a:pPr indent="0" lvl="0" marL="0" marR="0" rtl="0" algn="l">
                        <a:lnSpc>
                          <a:spcPct val="100000"/>
                        </a:lnSpc>
                        <a:spcBef>
                          <a:spcPts val="0"/>
                        </a:spcBef>
                        <a:spcAft>
                          <a:spcPts val="0"/>
                        </a:spcAft>
                        <a:buNone/>
                      </a:pPr>
                      <a:r>
                        <a:rPr lang="fr-FR" sz="1000"/>
                        <a:t>FP2-2 : limiter le tangage</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tangage</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3°</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valeur maximale</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6200">
                <a:tc rowSpan="6">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solidFill>
                            <a:srgbClr val="000000"/>
                          </a:solidFill>
                        </a:rPr>
                        <a:t>FC1 : Respecter </a:t>
                      </a:r>
                      <a:r>
                        <a:rPr b="1" lang="fr-FR" sz="1000" u="none" cap="none" strike="noStrike"/>
                        <a:t>le</a:t>
                      </a:r>
                      <a:r>
                        <a:rPr b="1" lang="fr-FR" sz="1000" u="none" cap="none" strike="noStrike">
                          <a:solidFill>
                            <a:srgbClr val="000000"/>
                          </a:solidFill>
                        </a:rPr>
                        <a:t> règlement</a:t>
                      </a:r>
                      <a:endParaRPr b="1" sz="1000" u="none" cap="none" strike="noStrike">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FC1-1 : Avoir une longueur minimale</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Empattement</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&gt;1525mm</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Nulle</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T2.7</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62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FC1-2 : Avoir des voies cohérentes</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voie avant/arrière</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compris entre ¾ et 4/3</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Nulle</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T2.8</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62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FC1-3 : Freiner correctement</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Les 4 roues</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En même temps</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Nulle</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IN11</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62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FC1-4 : Direction mécanique</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Nulle</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rowSpan="2">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solidFill>
                            <a:srgbClr val="000000"/>
                          </a:solidFill>
                        </a:rPr>
                        <a:t>T2.6</a:t>
                      </a:r>
                      <a:endParaRPr sz="1000" u="none" cap="none" strike="noStrike">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62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FC1-5 : Roues avant directrices</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Nulle</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r>
              <a:tr h="4147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FC1-6 : Amortisseurs à l’avant et à l’arrière</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Nulle</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T2.3</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14700">
                <a:tc rowSpan="3">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solidFill>
                            <a:srgbClr val="000000"/>
                          </a:solidFill>
                        </a:rPr>
                        <a:t>FC2 : Respecter </a:t>
                      </a:r>
                      <a:r>
                        <a:rPr b="1" lang="fr-FR" sz="1000" u="none" cap="none" strike="noStrike"/>
                        <a:t>l</a:t>
                      </a:r>
                      <a:r>
                        <a:rPr b="1" lang="fr-FR" sz="1000" u="none" cap="none" strike="noStrike">
                          <a:solidFill>
                            <a:srgbClr val="000000"/>
                          </a:solidFill>
                        </a:rPr>
                        <a:t>es attentes de la Direction de projet</a:t>
                      </a:r>
                      <a:endParaRPr b="1" sz="1000" u="none" cap="none" strike="noStrike">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FC2-1 : Respecter le budget massique</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kg</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60</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Borne supérieure</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x</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147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FC2-2 : Respecter le budget financier</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19 500</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Borne supérieure</a:t>
                      </a:r>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x</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62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FC2-3 : Respecter le budget horaire</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h.h</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Borne supérieure</a:t>
                      </a:r>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x</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514" name="Google Shape;514;g5b494d2df6_0_288"/>
          <p:cNvGraphicFramePr/>
          <p:nvPr/>
        </p:nvGraphicFramePr>
        <p:xfrm>
          <a:off x="3297000" y="0"/>
          <a:ext cx="3000000" cy="3000000"/>
        </p:xfrm>
        <a:graphic>
          <a:graphicData uri="http://schemas.openxmlformats.org/drawingml/2006/table">
            <a:tbl>
              <a:tblPr>
                <a:noFill/>
                <a:tableStyleId>{1C336BAB-7D44-4538-95EF-223870504333}</a:tableStyleId>
              </a:tblPr>
              <a:tblGrid>
                <a:gridCol w="2923500"/>
                <a:gridCol w="2923500"/>
              </a:tblGrid>
              <a:tr h="382475">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fr-FR" sz="1000" u="none" cap="none" strike="noStrike"/>
                        <a:t>Cas de charges</a:t>
                      </a:r>
                      <a:endParaRPr b="1"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100"/>
                        <a:buFont typeface="Arial"/>
                        <a:buNone/>
                      </a:pPr>
                      <a:r>
                        <a:rPr b="1" lang="fr-FR" sz="1000" u="none" cap="none" strike="noStrike">
                          <a:solidFill>
                            <a:srgbClr val="000000"/>
                          </a:solidFill>
                        </a:rPr>
                        <a:t>Accélération en Virage Freinage/Accélération</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7875">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i="1" lang="fr-FR" sz="1000" u="none" cap="none" strike="noStrike"/>
                        <a:t>Nominal:</a:t>
                      </a:r>
                      <a:endParaRPr b="1" i="1" sz="1000" u="none" cap="none" strike="noStrike"/>
                    </a:p>
                    <a:p>
                      <a:pPr indent="0" lvl="0" marL="0" marR="0" rtl="0" algn="ctr">
                        <a:lnSpc>
                          <a:spcPct val="100000"/>
                        </a:lnSpc>
                        <a:spcBef>
                          <a:spcPts val="0"/>
                        </a:spcBef>
                        <a:spcAft>
                          <a:spcPts val="0"/>
                        </a:spcAft>
                        <a:buClr>
                          <a:srgbClr val="000000"/>
                        </a:buClr>
                        <a:buSzPts val="1000"/>
                        <a:buFont typeface="Arial"/>
                        <a:buNone/>
                      </a:pPr>
                      <a:r>
                        <a:rPr lang="fr-FR" sz="1000" u="none" cap="none" strike="noStrike"/>
                        <a:t>virage en skid pad ou accélération en endurance</a:t>
                      </a:r>
                      <a:endParaRPr sz="1000" u="none" cap="none" strike="noStrike"/>
                    </a:p>
                    <a:p>
                      <a:pPr indent="0" lvl="0" marL="0" marR="0" rtl="0" algn="ctr">
                        <a:lnSpc>
                          <a:spcPct val="100000"/>
                        </a:lnSpc>
                        <a:spcBef>
                          <a:spcPts val="0"/>
                        </a:spcBef>
                        <a:spcAft>
                          <a:spcPts val="0"/>
                        </a:spcAft>
                        <a:buClr>
                          <a:srgbClr val="000000"/>
                        </a:buClr>
                        <a:buSzPts val="1000"/>
                        <a:buFont typeface="Arial"/>
                        <a:buNone/>
                      </a:pPr>
                      <a:r>
                        <a:rPr lang="fr-FR" sz="1000" u="none" cap="none" strike="noStrike"/>
                        <a:t>à 30°C</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1.5 g</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9325">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i="1" lang="fr-FR" sz="1000" u="none" cap="none" strike="noStrike"/>
                        <a:t>Limite:</a:t>
                      </a:r>
                      <a:r>
                        <a:rPr b="1" lang="fr-FR" sz="1000" u="none" cap="none" strike="noStrike"/>
                        <a:t> </a:t>
                      </a:r>
                      <a:endParaRPr b="1" sz="1000" u="none" cap="none" strike="noStrike"/>
                    </a:p>
                    <a:p>
                      <a:pPr indent="0" lvl="0" marL="0" marR="0" rtl="0" algn="ctr">
                        <a:lnSpc>
                          <a:spcPct val="100000"/>
                        </a:lnSpc>
                        <a:spcBef>
                          <a:spcPts val="0"/>
                        </a:spcBef>
                        <a:spcAft>
                          <a:spcPts val="0"/>
                        </a:spcAft>
                        <a:buClr>
                          <a:srgbClr val="000000"/>
                        </a:buClr>
                        <a:buSzPts val="1000"/>
                        <a:buFont typeface="Arial"/>
                        <a:buNone/>
                      </a:pPr>
                      <a:r>
                        <a:rPr lang="fr-FR" sz="1000" u="none" cap="none" strike="noStrike"/>
                        <a:t>virage en skid pad +50 % plus accélération</a:t>
                      </a:r>
                      <a:endParaRPr sz="1000" u="none" cap="none" strike="noStrike"/>
                    </a:p>
                    <a:p>
                      <a:pPr indent="0" lvl="0" marL="0" marR="0" rtl="0" algn="ctr">
                        <a:lnSpc>
                          <a:spcPct val="100000"/>
                        </a:lnSpc>
                        <a:spcBef>
                          <a:spcPts val="0"/>
                        </a:spcBef>
                        <a:spcAft>
                          <a:spcPts val="0"/>
                        </a:spcAft>
                        <a:buClr>
                          <a:srgbClr val="000000"/>
                        </a:buClr>
                        <a:buSzPts val="1000"/>
                        <a:buFont typeface="Arial"/>
                        <a:buNone/>
                      </a:pPr>
                      <a:r>
                        <a:rPr lang="fr-FR" sz="1000" u="none" cap="none" strike="noStrike"/>
                        <a:t>à 40°C</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2 g</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8850">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i="1" lang="fr-FR" sz="1000" u="none" cap="none" strike="noStrike"/>
                        <a:t>Ultime</a:t>
                      </a:r>
                      <a:r>
                        <a:rPr b="1" lang="fr-FR" sz="1000" u="none" cap="none" strike="noStrike"/>
                        <a:t>:</a:t>
                      </a:r>
                      <a:endParaRPr b="1" sz="1000" u="none" cap="none" strike="noStrike"/>
                    </a:p>
                    <a:p>
                      <a:pPr indent="0" lvl="0" marL="0" marR="0" rtl="0" algn="ctr">
                        <a:lnSpc>
                          <a:spcPct val="100000"/>
                        </a:lnSpc>
                        <a:spcBef>
                          <a:spcPts val="0"/>
                        </a:spcBef>
                        <a:spcAft>
                          <a:spcPts val="0"/>
                        </a:spcAft>
                        <a:buClr>
                          <a:srgbClr val="000000"/>
                        </a:buClr>
                        <a:buSzPts val="1000"/>
                        <a:buFont typeface="Arial"/>
                        <a:buNone/>
                      </a:pPr>
                      <a:r>
                        <a:rPr lang="fr-FR" sz="1000" u="none" cap="none" strike="noStrike"/>
                        <a:t>dérapage + freinage brutal à 40°C</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2.5 g</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515" name="Google Shape;515;g5b494d2df6_0_288"/>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516" name="Google Shape;516;g5b494d2df6_0_288"/>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20" name="Shape 520"/>
        <p:cNvGrpSpPr/>
        <p:nvPr/>
      </p:nvGrpSpPr>
      <p:grpSpPr>
        <a:xfrm>
          <a:off x="0" y="0"/>
          <a:ext cx="0" cy="0"/>
          <a:chOff x="0" y="0"/>
          <a:chExt cx="0" cy="0"/>
        </a:xfrm>
      </p:grpSpPr>
      <p:sp>
        <p:nvSpPr>
          <p:cNvPr id="521" name="Google Shape;521;g5b1df2fbcc_6_41"/>
          <p:cNvSpPr txBox="1"/>
          <p:nvPr/>
        </p:nvSpPr>
        <p:spPr>
          <a:xfrm>
            <a:off x="0" y="0"/>
            <a:ext cx="5211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2381E"/>
                </a:solidFill>
                <a:latin typeface="Calibri"/>
                <a:ea typeface="Calibri"/>
                <a:cs typeface="Calibri"/>
                <a:sym typeface="Calibri"/>
              </a:rPr>
              <a:t>TOP Pré-Dim </a:t>
            </a:r>
            <a:r>
              <a:rPr b="1" lang="fr-FR" sz="2400" u="sng">
                <a:solidFill>
                  <a:srgbClr val="C2381E"/>
                </a:solidFill>
                <a:latin typeface="Calibri"/>
                <a:ea typeface="Calibri"/>
                <a:cs typeface="Calibri"/>
                <a:sym typeface="Calibri"/>
              </a:rPr>
              <a:t>: </a:t>
            </a:r>
            <a:r>
              <a:rPr b="1" lang="fr-FR" sz="2400" u="sng">
                <a:highlight>
                  <a:srgbClr val="00FF00"/>
                </a:highlight>
                <a:latin typeface="Calibri"/>
                <a:ea typeface="Calibri"/>
                <a:cs typeface="Calibri"/>
                <a:sym typeface="Calibri"/>
              </a:rPr>
              <a:t>LAS</a:t>
            </a:r>
            <a:endParaRPr b="1" sz="2400" u="sng">
              <a:highlight>
                <a:srgbClr val="00FF00"/>
              </a:highlight>
              <a:latin typeface="Calibri"/>
              <a:ea typeface="Calibri"/>
              <a:cs typeface="Calibri"/>
              <a:sym typeface="Calibri"/>
            </a:endParaRPr>
          </a:p>
        </p:txBody>
      </p:sp>
      <p:sp>
        <p:nvSpPr>
          <p:cNvPr id="522" name="Google Shape;522;g5b1df2fbcc_6_41"/>
          <p:cNvSpPr txBox="1"/>
          <p:nvPr/>
        </p:nvSpPr>
        <p:spPr>
          <a:xfrm>
            <a:off x="7760100" y="91325"/>
            <a:ext cx="7743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MKI</a:t>
            </a:r>
            <a:endParaRPr/>
          </a:p>
        </p:txBody>
      </p:sp>
      <p:sp>
        <p:nvSpPr>
          <p:cNvPr id="523" name="Google Shape;523;g5b1df2fbcc_6_41"/>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pic>
        <p:nvPicPr>
          <p:cNvPr id="524" name="Google Shape;524;g5b1df2fbcc_6_41"/>
          <p:cNvPicPr preferRelativeResize="0"/>
          <p:nvPr/>
        </p:nvPicPr>
        <p:blipFill>
          <a:blip r:embed="rId4">
            <a:alphaModFix/>
          </a:blip>
          <a:stretch>
            <a:fillRect/>
          </a:stretch>
        </p:blipFill>
        <p:spPr>
          <a:xfrm>
            <a:off x="3139063" y="4745125"/>
            <a:ext cx="6004950" cy="2112863"/>
          </a:xfrm>
          <a:prstGeom prst="rect">
            <a:avLst/>
          </a:prstGeom>
          <a:noFill/>
          <a:ln cap="flat" cmpd="sng" w="9525">
            <a:solidFill>
              <a:srgbClr val="000000"/>
            </a:solidFill>
            <a:prstDash val="solid"/>
            <a:round/>
            <a:headEnd len="sm" w="sm" type="none"/>
            <a:tailEnd len="sm" w="sm" type="none"/>
          </a:ln>
        </p:spPr>
      </p:pic>
      <p:pic>
        <p:nvPicPr>
          <p:cNvPr id="525" name="Google Shape;525;g5b1df2fbcc_6_41"/>
          <p:cNvPicPr preferRelativeResize="0"/>
          <p:nvPr/>
        </p:nvPicPr>
        <p:blipFill>
          <a:blip r:embed="rId5">
            <a:alphaModFix/>
          </a:blip>
          <a:stretch>
            <a:fillRect/>
          </a:stretch>
        </p:blipFill>
        <p:spPr>
          <a:xfrm rot="5400000">
            <a:off x="411737" y="174787"/>
            <a:ext cx="4149174" cy="4972651"/>
          </a:xfrm>
          <a:prstGeom prst="rect">
            <a:avLst/>
          </a:prstGeom>
          <a:noFill/>
          <a:ln cap="flat" cmpd="sng" w="9525">
            <a:solidFill>
              <a:srgbClr val="000000"/>
            </a:solidFill>
            <a:prstDash val="solid"/>
            <a:round/>
            <a:headEnd len="sm" w="sm" type="none"/>
            <a:tailEnd len="sm" w="sm" type="none"/>
          </a:ln>
        </p:spPr>
      </p:pic>
      <p:sp>
        <p:nvSpPr>
          <p:cNvPr id="526" name="Google Shape;526;g5b1df2fbcc_6_41"/>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527" name="Google Shape;527;g5b1df2fbcc_6_41"/>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1" name="Shape 531"/>
        <p:cNvGrpSpPr/>
        <p:nvPr/>
      </p:nvGrpSpPr>
      <p:grpSpPr>
        <a:xfrm>
          <a:off x="0" y="0"/>
          <a:ext cx="0" cy="0"/>
          <a:chOff x="0" y="0"/>
          <a:chExt cx="0" cy="0"/>
        </a:xfrm>
      </p:grpSpPr>
      <p:sp>
        <p:nvSpPr>
          <p:cNvPr id="532" name="Google Shape;532;g5b494d2df6_0_188"/>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t>
            </a:r>
            <a:r>
              <a:rPr b="1" lang="fr-FR" sz="2400" u="sng">
                <a:solidFill>
                  <a:schemeClr val="dk1"/>
                </a:solidFill>
                <a:highlight>
                  <a:srgbClr val="00FF00"/>
                </a:highlight>
                <a:latin typeface="Calibri"/>
                <a:ea typeface="Calibri"/>
                <a:cs typeface="Calibri"/>
                <a:sym typeface="Calibri"/>
              </a:rPr>
              <a:t>LAS</a:t>
            </a:r>
            <a:endParaRPr b="0" i="0" sz="2400" u="none" cap="none" strike="noStrike">
              <a:solidFill>
                <a:schemeClr val="dk1"/>
              </a:solidFill>
              <a:highlight>
                <a:srgbClr val="00FF00"/>
              </a:highlight>
              <a:latin typeface="Arial"/>
              <a:ea typeface="Arial"/>
              <a:cs typeface="Arial"/>
              <a:sym typeface="Arial"/>
            </a:endParaRPr>
          </a:p>
        </p:txBody>
      </p:sp>
      <p:sp>
        <p:nvSpPr>
          <p:cNvPr id="533" name="Google Shape;533;g5b494d2df6_0_188"/>
          <p:cNvSpPr txBox="1"/>
          <p:nvPr/>
        </p:nvSpPr>
        <p:spPr>
          <a:xfrm>
            <a:off x="7506650" y="91325"/>
            <a:ext cx="10278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MSO</a:t>
            </a:r>
            <a:endParaRPr/>
          </a:p>
        </p:txBody>
      </p:sp>
      <p:sp>
        <p:nvSpPr>
          <p:cNvPr id="534" name="Google Shape;534;g5b494d2df6_0_188"/>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535" name="Google Shape;535;g5b494d2df6_0_188"/>
          <p:cNvSpPr txBox="1"/>
          <p:nvPr/>
        </p:nvSpPr>
        <p:spPr>
          <a:xfrm>
            <a:off x="0" y="586525"/>
            <a:ext cx="9144000" cy="461700"/>
          </a:xfrm>
          <a:prstGeom prst="rect">
            <a:avLst/>
          </a:pr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Roue équipée</a:t>
            </a:r>
            <a:r>
              <a:rPr b="1" lang="fr-FR" sz="1200"/>
              <a:t> Avant</a:t>
            </a:r>
            <a:endParaRPr b="0" i="0" sz="1400" u="none" cap="none" strike="noStrike">
              <a:solidFill>
                <a:srgbClr val="000000"/>
              </a:solidFill>
              <a:latin typeface="Arial"/>
              <a:ea typeface="Arial"/>
              <a:cs typeface="Arial"/>
              <a:sym typeface="Arial"/>
            </a:endParaRPr>
          </a:p>
        </p:txBody>
      </p:sp>
      <p:graphicFrame>
        <p:nvGraphicFramePr>
          <p:cNvPr id="536" name="Google Shape;536;g5b494d2df6_0_188"/>
          <p:cNvGraphicFramePr/>
          <p:nvPr/>
        </p:nvGraphicFramePr>
        <p:xfrm>
          <a:off x="0" y="2397698"/>
          <a:ext cx="3000000" cy="3000000"/>
        </p:xfrm>
        <a:graphic>
          <a:graphicData uri="http://schemas.openxmlformats.org/drawingml/2006/table">
            <a:tbl>
              <a:tblPr bandRow="1" firstRow="1">
                <a:noFill/>
                <a:tableStyleId>{9D46E74F-C03A-45A9-9FC2-EBF74F666B90}</a:tableStyleId>
              </a:tblPr>
              <a:tblGrid>
                <a:gridCol w="3009425"/>
                <a:gridCol w="3086575"/>
                <a:gridCol w="723900"/>
                <a:gridCol w="647700"/>
                <a:gridCol w="825500"/>
                <a:gridCol w="850925"/>
              </a:tblGrid>
              <a:tr h="296325">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Fonction primaire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Fonction secondaire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Critère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Niveau</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Flexibilité</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Article règlement</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6325">
                <a:tc rowSpan="4">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solidFill>
                            <a:srgbClr val="000000"/>
                          </a:solidFill>
                        </a:rPr>
                        <a:t>FP1 : Intégrer le pneu et la jante (wheel and tire Vs roue AR)</a:t>
                      </a:r>
                      <a:endParaRPr b="1" sz="1000" u="none" cap="none" strike="noStrike">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FP1-1: supporter les roulements sur le moyeu</a:t>
                      </a:r>
                      <a:endParaRPr sz="1000" u="none" cap="none" strike="noStrike"/>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g</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836</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rowSpan="9">
                  <a:txBody>
                    <a:bodyPr>
                      <a:noAutofit/>
                    </a:bodyPr>
                    <a:lstStyle/>
                    <a:p>
                      <a:pPr indent="0" lvl="0" marL="0" rtl="0" algn="l">
                        <a:spcBef>
                          <a:spcPts val="0"/>
                        </a:spcBef>
                        <a:spcAft>
                          <a:spcPts val="0"/>
                        </a:spcAft>
                        <a:buNone/>
                      </a:pPr>
                      <a:r>
                        <a:rPr lang="fr-FR" sz="1000"/>
                        <a:t>max</a:t>
                      </a:r>
                      <a:endParaRPr sz="1000"/>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43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FP1-2 : supporter le disque du frein au moyeu (frette)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g</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105</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43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FP1-3 : </a:t>
                      </a:r>
                      <a:r>
                        <a:rPr lang="fr-FR" sz="1000"/>
                        <a:t>positionner la piste du capter de vitesse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g</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22</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43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FP1-4 : supporter la roue au moyeu</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g</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7450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375">
                <a:tc rowSpan="4">
                  <a:txBody>
                    <a:bodyPr>
                      <a:noAutofit/>
                    </a:bodyPr>
                    <a:lstStyle/>
                    <a:p>
                      <a:pPr indent="0" lvl="0" marL="0" rtl="0" algn="l">
                        <a:spcBef>
                          <a:spcPts val="0"/>
                        </a:spcBef>
                        <a:spcAft>
                          <a:spcPts val="0"/>
                        </a:spcAft>
                        <a:buNone/>
                      </a:pPr>
                      <a:r>
                        <a:rPr b="1" lang="fr-FR" sz="1000"/>
                        <a:t>FP2 : Géométrie de la suspension et amortisseur (système suspension VS roue AR)</a:t>
                      </a:r>
                      <a:endParaRPr b="1"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FP2-1 :supporter les roulements dans le porte-moyeu</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rowSpan="2">
                  <a:txBody>
                    <a:bodyPr>
                      <a:noAutofit/>
                    </a:bodyPr>
                    <a:lstStyle/>
                    <a:p>
                      <a:pPr indent="0" lvl="0" marL="0" rtl="0" algn="l">
                        <a:spcBef>
                          <a:spcPts val="0"/>
                        </a:spcBef>
                        <a:spcAft>
                          <a:spcPts val="0"/>
                        </a:spcAft>
                        <a:buNone/>
                      </a:pPr>
                      <a:r>
                        <a:rPr lang="fr-FR" sz="1000"/>
                        <a:t>g</a:t>
                      </a:r>
                      <a:endParaRPr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rowSpan="2">
                  <a:txBody>
                    <a:bodyPr>
                      <a:noAutofit/>
                    </a:bodyPr>
                    <a:lstStyle/>
                    <a:p>
                      <a:pPr indent="0" lvl="0" marL="0" rtl="0" algn="l">
                        <a:spcBef>
                          <a:spcPts val="0"/>
                        </a:spcBef>
                        <a:spcAft>
                          <a:spcPts val="0"/>
                        </a:spcAft>
                        <a:buNone/>
                      </a:pPr>
                      <a:r>
                        <a:rPr lang="fr-FR" sz="1000"/>
                        <a:t>740</a:t>
                      </a:r>
                      <a:endParaRPr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68525">
                <a:tc vMerge="1"/>
                <a:tc>
                  <a:txBody>
                    <a:bodyPr>
                      <a:noAutofit/>
                    </a:bodyPr>
                    <a:lstStyle/>
                    <a:p>
                      <a:pPr indent="0" lvl="0" marL="0" marR="0" rtl="0" algn="l">
                        <a:lnSpc>
                          <a:spcPct val="100000"/>
                        </a:lnSpc>
                        <a:spcBef>
                          <a:spcPts val="0"/>
                        </a:spcBef>
                        <a:spcAft>
                          <a:spcPts val="0"/>
                        </a:spcAft>
                        <a:buNone/>
                      </a:pPr>
                      <a:r>
                        <a:rPr lang="fr-FR" sz="1000"/>
                        <a:t>FP2-2 :se lier avec le système de direction</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c vMerge="1"/>
                <a:tc vMerge="1"/>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68525">
                <a:tc vMerge="1"/>
                <a:tc>
                  <a:txBody>
                    <a:bodyPr>
                      <a:noAutofit/>
                    </a:bodyPr>
                    <a:lstStyle/>
                    <a:p>
                      <a:pPr indent="0" lvl="0" marL="0" marR="0" rtl="0" algn="l">
                        <a:lnSpc>
                          <a:spcPct val="100000"/>
                        </a:lnSpc>
                        <a:spcBef>
                          <a:spcPts val="0"/>
                        </a:spcBef>
                        <a:spcAft>
                          <a:spcPts val="0"/>
                        </a:spcAft>
                        <a:buNone/>
                      </a:pPr>
                      <a:r>
                        <a:rPr lang="fr-FR" sz="1000"/>
                        <a:t>FP2-3 : supporter les triangles</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g</a:t>
                      </a:r>
                      <a:endParaRPr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fr-FR" sz="1000">
                          <a:solidFill>
                            <a:schemeClr val="dk1"/>
                          </a:solidFill>
                        </a:rPr>
                        <a:t>190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68525">
                <a:tc vMerge="1"/>
                <a:tc>
                  <a:txBody>
                    <a:bodyPr>
                      <a:noAutofit/>
                    </a:bodyPr>
                    <a:lstStyle/>
                    <a:p>
                      <a:pPr indent="0" lvl="0" marL="0" marR="0" rtl="0" algn="l">
                        <a:lnSpc>
                          <a:spcPct val="100000"/>
                        </a:lnSpc>
                        <a:spcBef>
                          <a:spcPts val="0"/>
                        </a:spcBef>
                        <a:spcAft>
                          <a:spcPts val="0"/>
                        </a:spcAft>
                        <a:buNone/>
                      </a:pPr>
                      <a:r>
                        <a:rPr lang="fr-FR" sz="1000"/>
                        <a:t>FP2-4 :supporter l’étrier au porte moyeu</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g</a:t>
                      </a:r>
                      <a:endParaRPr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000">
                          <a:solidFill>
                            <a:schemeClr val="dk1"/>
                          </a:solidFill>
                        </a:rPr>
                        <a:t>605</a:t>
                      </a:r>
                      <a:endParaRPr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3700">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t>FP3 : Système de freinage par rapport à la roue équipée arrière</a:t>
                      </a:r>
                      <a:endParaRPr b="1"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FP3-1 : Guider le disque de frein dans l’étrier</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g</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580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6325">
                <a:tc rowSpan="4">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solidFill>
                            <a:srgbClr val="000000"/>
                          </a:solidFill>
                        </a:rPr>
                        <a:t>FC1 : Respect du règlement</a:t>
                      </a:r>
                      <a:endParaRPr b="1" sz="1000" u="none" cap="none" strike="noStrike">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FC1-1 : intégrer un système de maintien en position des écrous qui fixent la jante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binaire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oui</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aucune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T 2.4.1</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43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FC1-2 : utiliser visserie standard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binaire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oui</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aucune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T 2.4.2</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43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FC1-3: les écrous en aluminium doivent être anodisés</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binaire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oui</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aucune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T 2.4.3</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6325">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FC1-4: les pneus sur  le même axe doivent être du même taille, modèle et marque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binaire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oui</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aucune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T 2.5.2</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537" name="Google Shape;537;g5b494d2df6_0_188"/>
          <p:cNvGraphicFramePr/>
          <p:nvPr/>
        </p:nvGraphicFramePr>
        <p:xfrm>
          <a:off x="0" y="1056700"/>
          <a:ext cx="3000000" cy="3000000"/>
        </p:xfrm>
        <a:graphic>
          <a:graphicData uri="http://schemas.openxmlformats.org/drawingml/2006/table">
            <a:tbl>
              <a:tblPr>
                <a:noFill/>
                <a:tableStyleId>{1C336BAB-7D44-4538-95EF-223870504333}</a:tableStyleId>
              </a:tblPr>
              <a:tblGrid>
                <a:gridCol w="4289775"/>
                <a:gridCol w="2028350"/>
                <a:gridCol w="1606675"/>
                <a:gridCol w="1219200"/>
              </a:tblGrid>
              <a:tr h="127000">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fr-FR" sz="1000" u="none" cap="none" strike="noStrike"/>
                        <a:t>Cas de charges</a:t>
                      </a:r>
                      <a:endParaRPr b="1"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fr-FR" sz="1000" u="none" cap="none" strike="noStrike">
                          <a:solidFill>
                            <a:srgbClr val="000000"/>
                          </a:solidFill>
                        </a:rPr>
                        <a:t>Accélération longitudinale</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fr-FR" sz="1000" u="none" cap="none" strike="noStrike">
                          <a:solidFill>
                            <a:srgbClr val="000000"/>
                          </a:solidFill>
                        </a:rPr>
                        <a:t>Accélération latérale</a:t>
                      </a:r>
                      <a:endParaRPr b="1" sz="1000" u="none" cap="none" strike="noStrike">
                        <a:solidFill>
                          <a:srgbClr val="000000"/>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fr-FR" sz="1000" u="none" cap="none" strike="noStrike">
                          <a:solidFill>
                            <a:srgbClr val="000000"/>
                          </a:solidFill>
                        </a:rPr>
                        <a:t>Température</a:t>
                      </a:r>
                      <a:endParaRPr b="1" sz="1000" u="none" cap="none" strike="noStrike">
                        <a:solidFill>
                          <a:srgbClr val="000000"/>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9200">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i="1" lang="fr-FR" sz="1000" u="none" cap="none" strike="noStrike"/>
                        <a:t>Nominal: </a:t>
                      </a:r>
                      <a:r>
                        <a:rPr lang="fr-FR" sz="1000" u="none" cap="none" strike="noStrike"/>
                        <a:t>virage en skid pad ou accélération en endurance</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1.5 g</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1.5 g</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30°C</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7000">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i="1" lang="fr-FR" sz="1000" u="none" cap="none" strike="noStrike"/>
                        <a:t>Limite:</a:t>
                      </a:r>
                      <a:r>
                        <a:rPr b="1" lang="fr-FR" sz="1000" u="none" cap="none" strike="noStrike"/>
                        <a:t> </a:t>
                      </a:r>
                      <a:r>
                        <a:rPr lang="fr-FR" sz="1000" u="none" cap="none" strike="noStrike"/>
                        <a:t>virage en skid pad +50 % plus accélération</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2 g</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2 g</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30°C</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7000">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i="1" lang="fr-FR" sz="1000" u="none" cap="none" strike="noStrike"/>
                        <a:t>Ultime</a:t>
                      </a:r>
                      <a:r>
                        <a:rPr b="1" lang="fr-FR" sz="1000" u="none" cap="none" strike="noStrike"/>
                        <a:t>: </a:t>
                      </a:r>
                      <a:r>
                        <a:rPr lang="fr-FR" sz="1000" u="none" cap="none" strike="noStrike"/>
                        <a:t>dérapage + freinage brutal</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fr-FR" sz="1000"/>
                        <a:t>3</a:t>
                      </a:r>
                      <a:r>
                        <a:rPr lang="fr-FR" sz="1000" u="none" cap="none" strike="noStrike"/>
                        <a:t>g</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fr-FR" sz="1000"/>
                        <a:t>3</a:t>
                      </a:r>
                      <a:r>
                        <a:rPr lang="fr-FR" sz="1000" u="none" cap="none" strike="noStrike"/>
                        <a:t>g</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40°C</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538" name="Google Shape;538;g5b494d2df6_0_188"/>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539" name="Google Shape;539;g5b494d2df6_0_188"/>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g5b494d2df6_1_10"/>
          <p:cNvSpPr txBox="1"/>
          <p:nvPr/>
        </p:nvSpPr>
        <p:spPr>
          <a:xfrm>
            <a:off x="0" y="586525"/>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2381E"/>
                </a:solidFill>
                <a:latin typeface="Calibri"/>
                <a:ea typeface="Calibri"/>
                <a:cs typeface="Calibri"/>
                <a:sym typeface="Calibri"/>
              </a:rPr>
              <a:t>TOP Pré-Dim </a:t>
            </a:r>
            <a:endParaRPr b="1" i="0" sz="2400" u="sng" cap="none" strike="noStrike">
              <a:solidFill>
                <a:srgbClr val="C2381E"/>
              </a:solidFill>
              <a:latin typeface="Calibri"/>
              <a:ea typeface="Calibri"/>
              <a:cs typeface="Calibri"/>
              <a:sym typeface="Calibri"/>
            </a:endParaRPr>
          </a:p>
          <a:p>
            <a:pPr indent="0" lvl="0" marL="0" marR="0" rtl="0" algn="ctr">
              <a:lnSpc>
                <a:spcPct val="100000"/>
              </a:lnSpc>
              <a:spcBef>
                <a:spcPts val="0"/>
              </a:spcBef>
              <a:spcAft>
                <a:spcPts val="0"/>
              </a:spcAft>
              <a:buNone/>
            </a:pPr>
            <a:r>
              <a:rPr b="1" lang="fr-FR" sz="2400" u="sng">
                <a:latin typeface="Calibri"/>
                <a:ea typeface="Calibri"/>
                <a:cs typeface="Calibri"/>
                <a:sym typeface="Calibri"/>
              </a:rPr>
              <a:t>Objectifs</a:t>
            </a:r>
            <a:endParaRPr b="1" sz="2400" u="sng">
              <a:latin typeface="Calibri"/>
              <a:ea typeface="Calibri"/>
              <a:cs typeface="Calibri"/>
              <a:sym typeface="Calibri"/>
            </a:endParaRPr>
          </a:p>
        </p:txBody>
      </p:sp>
      <p:sp>
        <p:nvSpPr>
          <p:cNvPr id="107" name="Google Shape;107;g5b494d2df6_1_10"/>
          <p:cNvSpPr txBox="1"/>
          <p:nvPr/>
        </p:nvSpPr>
        <p:spPr>
          <a:xfrm>
            <a:off x="7839025" y="91325"/>
            <a:ext cx="6954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TLS</a:t>
            </a:r>
            <a:endParaRPr/>
          </a:p>
        </p:txBody>
      </p:sp>
      <p:sp>
        <p:nvSpPr>
          <p:cNvPr id="108" name="Google Shape;108;g5b494d2df6_1_10"/>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109" name="Google Shape;109;g5b494d2df6_1_1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110" name="Google Shape;110;g5b494d2df6_1_1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pic>
        <p:nvPicPr>
          <p:cNvPr id="111" name="Google Shape;111;g5b494d2df6_1_10"/>
          <p:cNvPicPr preferRelativeResize="0"/>
          <p:nvPr/>
        </p:nvPicPr>
        <p:blipFill>
          <a:blip r:embed="rId4">
            <a:alphaModFix/>
          </a:blip>
          <a:stretch>
            <a:fillRect/>
          </a:stretch>
        </p:blipFill>
        <p:spPr>
          <a:xfrm>
            <a:off x="914400" y="1644606"/>
            <a:ext cx="7315200" cy="486478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43" name="Shape 543"/>
        <p:cNvGrpSpPr/>
        <p:nvPr/>
      </p:nvGrpSpPr>
      <p:grpSpPr>
        <a:xfrm>
          <a:off x="0" y="0"/>
          <a:ext cx="0" cy="0"/>
          <a:chOff x="0" y="0"/>
          <a:chExt cx="0" cy="0"/>
        </a:xfrm>
      </p:grpSpPr>
      <p:sp>
        <p:nvSpPr>
          <p:cNvPr id="544" name="Google Shape;544;g5b6d2886cc_11_0"/>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t>
            </a:r>
            <a:r>
              <a:rPr b="1" lang="fr-FR" sz="2400" u="sng">
                <a:solidFill>
                  <a:schemeClr val="dk1"/>
                </a:solidFill>
                <a:highlight>
                  <a:srgbClr val="00FF00"/>
                </a:highlight>
                <a:latin typeface="Calibri"/>
                <a:ea typeface="Calibri"/>
                <a:cs typeface="Calibri"/>
                <a:sym typeface="Calibri"/>
              </a:rPr>
              <a:t>LAS</a:t>
            </a:r>
            <a:endParaRPr b="0" i="0" sz="2400" u="none" cap="none" strike="noStrike">
              <a:solidFill>
                <a:schemeClr val="dk1"/>
              </a:solidFill>
              <a:highlight>
                <a:srgbClr val="00FF00"/>
              </a:highlight>
              <a:latin typeface="Arial"/>
              <a:ea typeface="Arial"/>
              <a:cs typeface="Arial"/>
              <a:sym typeface="Arial"/>
            </a:endParaRPr>
          </a:p>
        </p:txBody>
      </p:sp>
      <p:sp>
        <p:nvSpPr>
          <p:cNvPr id="545" name="Google Shape;545;g5b6d2886cc_11_0"/>
          <p:cNvSpPr txBox="1"/>
          <p:nvPr/>
        </p:nvSpPr>
        <p:spPr>
          <a:xfrm>
            <a:off x="7581200" y="91325"/>
            <a:ext cx="953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MSO</a:t>
            </a:r>
            <a:endParaRPr/>
          </a:p>
        </p:txBody>
      </p:sp>
      <p:sp>
        <p:nvSpPr>
          <p:cNvPr id="546" name="Google Shape;546;g5b6d2886cc_11_0"/>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547" name="Google Shape;547;g5b6d2886cc_11_0"/>
          <p:cNvSpPr txBox="1"/>
          <p:nvPr/>
        </p:nvSpPr>
        <p:spPr>
          <a:xfrm>
            <a:off x="0" y="434125"/>
            <a:ext cx="9144000" cy="461700"/>
          </a:xfrm>
          <a:prstGeom prst="rect">
            <a:avLst/>
          </a:pr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Roue équipée</a:t>
            </a:r>
            <a:r>
              <a:rPr b="1" lang="fr-FR" sz="1200"/>
              <a:t> Arrière</a:t>
            </a:r>
            <a:endParaRPr b="0" i="0" sz="1400" u="none" cap="none" strike="noStrike">
              <a:solidFill>
                <a:srgbClr val="000000"/>
              </a:solidFill>
              <a:latin typeface="Arial"/>
              <a:ea typeface="Arial"/>
              <a:cs typeface="Arial"/>
              <a:sym typeface="Arial"/>
            </a:endParaRPr>
          </a:p>
        </p:txBody>
      </p:sp>
      <p:graphicFrame>
        <p:nvGraphicFramePr>
          <p:cNvPr id="548" name="Google Shape;548;g5b6d2886cc_11_0"/>
          <p:cNvGraphicFramePr/>
          <p:nvPr/>
        </p:nvGraphicFramePr>
        <p:xfrm>
          <a:off x="0" y="2245298"/>
          <a:ext cx="3000000" cy="3000000"/>
        </p:xfrm>
        <a:graphic>
          <a:graphicData uri="http://schemas.openxmlformats.org/drawingml/2006/table">
            <a:tbl>
              <a:tblPr bandRow="1" firstRow="1">
                <a:noFill/>
                <a:tableStyleId>{9D46E74F-C03A-45A9-9FC2-EBF74F666B90}</a:tableStyleId>
              </a:tblPr>
              <a:tblGrid>
                <a:gridCol w="2514600"/>
                <a:gridCol w="3581400"/>
                <a:gridCol w="723900"/>
                <a:gridCol w="647700"/>
                <a:gridCol w="825500"/>
                <a:gridCol w="850925"/>
              </a:tblGrid>
              <a:tr h="296325">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Fonction primaire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Fonction secondaire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Critère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Niveau</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Flexibilité</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Article règlement</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6325">
                <a:tc rowSpan="4">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solidFill>
                            <a:srgbClr val="000000"/>
                          </a:solidFill>
                        </a:rPr>
                        <a:t>FP1 : Intégrer le pneu et la jante (wheel and tire Vs roue AR)</a:t>
                      </a:r>
                      <a:endParaRPr b="1" sz="1000" u="none" cap="none" strike="noStrike">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FP1-1: supporter les roulements sur le moyeu</a:t>
                      </a:r>
                      <a:endParaRPr sz="1000" u="none" cap="none" strike="noStrike"/>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g</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936</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rowSpan="8">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max</a:t>
                      </a:r>
                      <a:endParaRPr sz="1000" u="none" cap="none" strike="noStrike"/>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43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FP1-2 : supporter le disque du frein au moyeu (frette)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g</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75</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43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FP1-3 : supporter le tripod</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g</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544</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43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FP1-4 : supporter la roue au moyeu</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g</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7450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03050">
                <a:tc rowSpan="3">
                  <a:txBody>
                    <a:bodyPr>
                      <a:noAutofit/>
                    </a:bodyPr>
                    <a:lstStyle/>
                    <a:p>
                      <a:pPr indent="0" lvl="0" marL="0" rtl="0" algn="l">
                        <a:spcBef>
                          <a:spcPts val="0"/>
                        </a:spcBef>
                        <a:spcAft>
                          <a:spcPts val="0"/>
                        </a:spcAft>
                        <a:buNone/>
                      </a:pPr>
                      <a:r>
                        <a:rPr b="1" lang="fr-FR" sz="1000"/>
                        <a:t>FP2 : Géométrie de la suspension et amortisseur (système suspension VS roue AR)</a:t>
                      </a:r>
                      <a:endParaRPr b="1"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FP2-1 : supporter les roulements dans le porte-moyeu</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g</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700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0000">
                <a:tc vMerge="1"/>
                <a:tc>
                  <a:txBody>
                    <a:bodyPr>
                      <a:noAutofit/>
                    </a:bodyPr>
                    <a:lstStyle/>
                    <a:p>
                      <a:pPr indent="0" lvl="0" marL="0" rtl="0" algn="l">
                        <a:spcBef>
                          <a:spcPts val="0"/>
                        </a:spcBef>
                        <a:spcAft>
                          <a:spcPts val="0"/>
                        </a:spcAft>
                        <a:buClr>
                          <a:schemeClr val="dk1"/>
                        </a:buClr>
                        <a:buSzPts val="1000"/>
                        <a:buFont typeface="Arial"/>
                        <a:buNone/>
                      </a:pPr>
                      <a:r>
                        <a:rPr lang="fr-FR" sz="1000">
                          <a:solidFill>
                            <a:schemeClr val="dk1"/>
                          </a:solidFill>
                        </a:rPr>
                        <a:t>FP2-2 : supporter l’étrier</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g</a:t>
                      </a:r>
                      <a:endParaRPr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450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0000">
                <a:tc vMerge="1"/>
                <a:tc>
                  <a:txBody>
                    <a:bodyPr>
                      <a:noAutofit/>
                    </a:bodyPr>
                    <a:lstStyle/>
                    <a:p>
                      <a:pPr indent="0" lvl="0" marL="0" rtl="0" algn="l">
                        <a:spcBef>
                          <a:spcPts val="0"/>
                        </a:spcBef>
                        <a:spcAft>
                          <a:spcPts val="0"/>
                        </a:spcAft>
                        <a:buClr>
                          <a:schemeClr val="dk1"/>
                        </a:buClr>
                        <a:buSzPts val="1000"/>
                        <a:buFont typeface="Arial"/>
                        <a:buNone/>
                      </a:pPr>
                      <a:r>
                        <a:rPr lang="fr-FR" sz="1000">
                          <a:solidFill>
                            <a:schemeClr val="dk1"/>
                          </a:solidFill>
                        </a:rPr>
                        <a:t>FP2-3 : guider le capteur de vitesse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g</a:t>
                      </a:r>
                      <a:endParaRPr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15</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3700">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t>FP3 : Système de freinage par rapport à la roue équipée arrière</a:t>
                      </a:r>
                      <a:endParaRPr b="1"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FP3-1 : Guider le disque de frein dans l’étrier</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g</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580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6325">
                <a:tc rowSpan="4">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solidFill>
                            <a:srgbClr val="000000"/>
                          </a:solidFill>
                        </a:rPr>
                        <a:t>FC1 : Respect du règlement</a:t>
                      </a:r>
                      <a:endParaRPr b="1" sz="1000" u="none" cap="none" strike="noStrike">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FC1-1 : intégrer un système de maintien en position des écrous qui fixent la jante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binaire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oui</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aucune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T 2.4.1</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43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FC1-2 : utiliser visserie standard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binaire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oui</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aucune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T 2.4.2</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43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FC1-3: les écrous en aluminium doivent être anodisés</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binaire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oui</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aucune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T 2.4.3</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6325">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FC1-4: les pneus sur  le même axe doivent être du même taille, modèle et marque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binaire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oui</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aucune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T 2.5.2</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549" name="Google Shape;549;g5b6d2886cc_11_0"/>
          <p:cNvGraphicFramePr/>
          <p:nvPr/>
        </p:nvGraphicFramePr>
        <p:xfrm>
          <a:off x="0" y="904300"/>
          <a:ext cx="3000000" cy="3000000"/>
        </p:xfrm>
        <a:graphic>
          <a:graphicData uri="http://schemas.openxmlformats.org/drawingml/2006/table">
            <a:tbl>
              <a:tblPr>
                <a:noFill/>
                <a:tableStyleId>{1C336BAB-7D44-4538-95EF-223870504333}</a:tableStyleId>
              </a:tblPr>
              <a:tblGrid>
                <a:gridCol w="4289775"/>
                <a:gridCol w="2028350"/>
                <a:gridCol w="1606675"/>
                <a:gridCol w="1219200"/>
              </a:tblGrid>
              <a:tr h="127000">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fr-FR" sz="1000" u="none" cap="none" strike="noStrike"/>
                        <a:t>Cas de charges</a:t>
                      </a:r>
                      <a:endParaRPr b="1"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fr-FR" sz="1000" u="none" cap="none" strike="noStrike">
                          <a:solidFill>
                            <a:srgbClr val="000000"/>
                          </a:solidFill>
                        </a:rPr>
                        <a:t>Accélération longitudinale</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fr-FR" sz="1000" u="none" cap="none" strike="noStrike">
                          <a:solidFill>
                            <a:srgbClr val="000000"/>
                          </a:solidFill>
                        </a:rPr>
                        <a:t>Accélération latérale</a:t>
                      </a:r>
                      <a:endParaRPr b="1" sz="1000" u="none" cap="none" strike="noStrike">
                        <a:solidFill>
                          <a:srgbClr val="000000"/>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fr-FR" sz="1000" u="none" cap="none" strike="noStrike">
                          <a:solidFill>
                            <a:srgbClr val="000000"/>
                          </a:solidFill>
                        </a:rPr>
                        <a:t>Température</a:t>
                      </a:r>
                      <a:endParaRPr b="1" sz="1000" u="none" cap="none" strike="noStrike">
                        <a:solidFill>
                          <a:srgbClr val="000000"/>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7000">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i="1" lang="fr-FR" sz="1000" u="none" cap="none" strike="noStrike"/>
                        <a:t>Nominal: </a:t>
                      </a:r>
                      <a:r>
                        <a:rPr lang="fr-FR" sz="1000" u="none" cap="none" strike="noStrike"/>
                        <a:t>virage en skid pad ou accélération en endurance</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1.5 g</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1.5 g</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30°C</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7000">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i="1" lang="fr-FR" sz="1000" u="none" cap="none" strike="noStrike"/>
                        <a:t>Limite:</a:t>
                      </a:r>
                      <a:r>
                        <a:rPr b="1" lang="fr-FR" sz="1000" u="none" cap="none" strike="noStrike"/>
                        <a:t> </a:t>
                      </a:r>
                      <a:r>
                        <a:rPr lang="fr-FR" sz="1000" u="none" cap="none" strike="noStrike"/>
                        <a:t>virage en skid pad +50 % plus accélération</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2 g</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2 g</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30°C</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7000">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i="1" lang="fr-FR" sz="1000" u="none" cap="none" strike="noStrike"/>
                        <a:t>Ultime</a:t>
                      </a:r>
                      <a:r>
                        <a:rPr b="1" lang="fr-FR" sz="1000" u="none" cap="none" strike="noStrike"/>
                        <a:t>: </a:t>
                      </a:r>
                      <a:r>
                        <a:rPr lang="fr-FR" sz="1000" u="none" cap="none" strike="noStrike"/>
                        <a:t>dérapage + freinage brutal</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fr-FR" sz="1000"/>
                        <a:t>3</a:t>
                      </a:r>
                      <a:r>
                        <a:rPr lang="fr-FR" sz="1000" u="none" cap="none" strike="noStrike"/>
                        <a:t>g</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fr-FR" sz="1000"/>
                        <a:t>3</a:t>
                      </a:r>
                      <a:r>
                        <a:rPr lang="fr-FR" sz="1000" u="none" cap="none" strike="noStrike"/>
                        <a:t>g</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40°C</a:t>
                      </a:r>
                      <a:endParaRPr sz="1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550" name="Google Shape;550;g5b6d2886cc_11_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551" name="Google Shape;551;g5b6d2886cc_11_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55" name="Shape 555"/>
        <p:cNvGrpSpPr/>
        <p:nvPr/>
      </p:nvGrpSpPr>
      <p:grpSpPr>
        <a:xfrm>
          <a:off x="0" y="0"/>
          <a:ext cx="0" cy="0"/>
          <a:chOff x="0" y="0"/>
          <a:chExt cx="0" cy="0"/>
        </a:xfrm>
      </p:grpSpPr>
      <p:sp>
        <p:nvSpPr>
          <p:cNvPr id="556" name="Google Shape;556;g5b494d2df6_0_210"/>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LAS</a:t>
            </a:r>
            <a:endParaRPr b="0" i="0" sz="2400" u="none" cap="none" strike="noStrike">
              <a:solidFill>
                <a:schemeClr val="dk1"/>
              </a:solidFill>
              <a:latin typeface="Arial"/>
              <a:ea typeface="Arial"/>
              <a:cs typeface="Arial"/>
              <a:sym typeface="Arial"/>
            </a:endParaRPr>
          </a:p>
        </p:txBody>
      </p:sp>
      <p:sp>
        <p:nvSpPr>
          <p:cNvPr id="557" name="Google Shape;557;g5b494d2df6_0_210"/>
          <p:cNvSpPr txBox="1"/>
          <p:nvPr/>
        </p:nvSpPr>
        <p:spPr>
          <a:xfrm>
            <a:off x="0" y="442598"/>
            <a:ext cx="5211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Triangles</a:t>
            </a:r>
            <a:endParaRPr/>
          </a:p>
        </p:txBody>
      </p:sp>
      <p:sp>
        <p:nvSpPr>
          <p:cNvPr id="558" name="Google Shape;558;g5b494d2df6_0_210"/>
          <p:cNvSpPr txBox="1"/>
          <p:nvPr/>
        </p:nvSpPr>
        <p:spPr>
          <a:xfrm>
            <a:off x="7760825" y="91325"/>
            <a:ext cx="7737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MSO</a:t>
            </a:r>
            <a:endParaRPr/>
          </a:p>
        </p:txBody>
      </p:sp>
      <p:sp>
        <p:nvSpPr>
          <p:cNvPr id="559" name="Google Shape;559;g5b494d2df6_0_210"/>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graphicFrame>
        <p:nvGraphicFramePr>
          <p:cNvPr id="560" name="Google Shape;560;g5b494d2df6_0_210"/>
          <p:cNvGraphicFramePr/>
          <p:nvPr/>
        </p:nvGraphicFramePr>
        <p:xfrm>
          <a:off x="25" y="936700"/>
          <a:ext cx="3000000" cy="3000000"/>
        </p:xfrm>
        <a:graphic>
          <a:graphicData uri="http://schemas.openxmlformats.org/drawingml/2006/table">
            <a:tbl>
              <a:tblPr>
                <a:noFill/>
                <a:tableStyleId>{FADBDCE3-ABC4-4BA3-86F0-F2FE43A6C6C7}</a:tableStyleId>
              </a:tblPr>
              <a:tblGrid>
                <a:gridCol w="1276425"/>
                <a:gridCol w="3497625"/>
                <a:gridCol w="1683875"/>
                <a:gridCol w="1302875"/>
                <a:gridCol w="1383175"/>
              </a:tblGrid>
              <a:tr h="236750">
                <a:tc gridSpan="2">
                  <a:txBody>
                    <a:bodyPr>
                      <a:noAutofit/>
                    </a:bodyPr>
                    <a:lstStyle/>
                    <a:p>
                      <a:pPr indent="0" lvl="0" marL="0" rtl="0" algn="ctr">
                        <a:spcBef>
                          <a:spcPts val="0"/>
                        </a:spcBef>
                        <a:spcAft>
                          <a:spcPts val="0"/>
                        </a:spcAft>
                        <a:buNone/>
                      </a:pPr>
                      <a:r>
                        <a:rPr b="1" lang="fr-FR" sz="1000"/>
                        <a:t>Cas de charges</a:t>
                      </a:r>
                      <a:endParaRPr b="1"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noAutofit/>
                    </a:bodyPr>
                    <a:lstStyle/>
                    <a:p>
                      <a:pPr indent="0" lvl="0" marL="0" rtl="0" algn="ctr">
                        <a:spcBef>
                          <a:spcPts val="0"/>
                        </a:spcBef>
                        <a:spcAft>
                          <a:spcPts val="0"/>
                        </a:spcAft>
                        <a:buNone/>
                      </a:pPr>
                      <a:r>
                        <a:rPr b="1" lang="fr-FR" sz="1000">
                          <a:solidFill>
                            <a:schemeClr val="dk1"/>
                          </a:solidFill>
                        </a:rPr>
                        <a:t>Accélération longitudinale</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fr-FR" sz="1000">
                          <a:solidFill>
                            <a:schemeClr val="dk1"/>
                          </a:solidFill>
                        </a:rPr>
                        <a:t>Accélération latérale</a:t>
                      </a:r>
                      <a:endParaRPr b="1" sz="1000">
                        <a:solidFill>
                          <a:schemeClr val="dk1"/>
                        </a:solidFill>
                      </a:endParaRPr>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fr-FR" sz="1000">
                          <a:solidFill>
                            <a:schemeClr val="dk1"/>
                          </a:solidFill>
                        </a:rPr>
                        <a:t>Température</a:t>
                      </a:r>
                      <a:endParaRPr b="1" sz="1000">
                        <a:solidFill>
                          <a:schemeClr val="dk1"/>
                        </a:solidFill>
                      </a:endParaRPr>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1800">
                <a:tc>
                  <a:txBody>
                    <a:bodyPr>
                      <a:noAutofit/>
                    </a:bodyPr>
                    <a:lstStyle/>
                    <a:p>
                      <a:pPr indent="0" lvl="0" marL="0" rtl="0" algn="ctr">
                        <a:spcBef>
                          <a:spcPts val="0"/>
                        </a:spcBef>
                        <a:spcAft>
                          <a:spcPts val="0"/>
                        </a:spcAft>
                        <a:buNone/>
                      </a:pPr>
                      <a:r>
                        <a:rPr b="1" i="1" lang="fr-FR" sz="1000"/>
                        <a:t>Nominal:</a:t>
                      </a:r>
                      <a:endParaRPr b="1" i="1" sz="1000"/>
                    </a:p>
                    <a:p>
                      <a:pPr indent="0" lvl="0" marL="0" rtl="0" algn="ctr">
                        <a:spcBef>
                          <a:spcPts val="0"/>
                        </a:spcBef>
                        <a:spcAft>
                          <a:spcPts val="0"/>
                        </a:spcAft>
                        <a:buNone/>
                      </a:pPr>
                      <a:r>
                        <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fr-FR" sz="1000">
                          <a:solidFill>
                            <a:schemeClr val="dk1"/>
                          </a:solidFill>
                        </a:rPr>
                        <a:t>virage en skid pad ou accélération en endurance</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FR" sz="1000"/>
                        <a:t>1.5 g</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FR" sz="1000"/>
                        <a:t>1.5 g</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FR" sz="1000"/>
                        <a:t>30°C</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15650">
                <a:tc>
                  <a:txBody>
                    <a:bodyPr>
                      <a:noAutofit/>
                    </a:bodyPr>
                    <a:lstStyle/>
                    <a:p>
                      <a:pPr indent="0" lvl="0" marL="0" rtl="0" algn="ctr">
                        <a:spcBef>
                          <a:spcPts val="0"/>
                        </a:spcBef>
                        <a:spcAft>
                          <a:spcPts val="0"/>
                        </a:spcAft>
                        <a:buNone/>
                      </a:pPr>
                      <a:r>
                        <a:rPr b="1" i="1" lang="fr-FR" sz="1000"/>
                        <a:t>Limite:</a:t>
                      </a:r>
                      <a:r>
                        <a:rPr b="1" lang="fr-FR" sz="1000"/>
                        <a:t> </a:t>
                      </a:r>
                      <a:endParaRPr b="1" sz="1000"/>
                    </a:p>
                    <a:p>
                      <a:pPr indent="0" lvl="0" marL="0" rtl="0" algn="ctr">
                        <a:spcBef>
                          <a:spcPts val="0"/>
                        </a:spcBef>
                        <a:spcAft>
                          <a:spcPts val="0"/>
                        </a:spcAft>
                        <a:buNone/>
                      </a:pPr>
                      <a:r>
                        <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fr-FR" sz="1000">
                          <a:solidFill>
                            <a:schemeClr val="dk1"/>
                          </a:solidFill>
                        </a:rPr>
                        <a:t>virage en skid pad +50 % plus accélération</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FR" sz="1000"/>
                        <a:t>2 g</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FR" sz="1000"/>
                        <a:t>2 g</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FR" sz="1000"/>
                        <a:t>30°C</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8850">
                <a:tc>
                  <a:txBody>
                    <a:bodyPr>
                      <a:noAutofit/>
                    </a:bodyPr>
                    <a:lstStyle/>
                    <a:p>
                      <a:pPr indent="0" lvl="0" marL="0" rtl="0" algn="ctr">
                        <a:spcBef>
                          <a:spcPts val="0"/>
                        </a:spcBef>
                        <a:spcAft>
                          <a:spcPts val="0"/>
                        </a:spcAft>
                        <a:buNone/>
                      </a:pPr>
                      <a:r>
                        <a:rPr b="1" i="1" lang="fr-FR" sz="1000"/>
                        <a:t>Ultime</a:t>
                      </a:r>
                      <a:r>
                        <a:rPr b="1" lang="fr-FR" sz="1000"/>
                        <a:t>:</a:t>
                      </a:r>
                      <a:endParaRPr b="1" sz="1000"/>
                    </a:p>
                    <a:p>
                      <a:pPr indent="0" lvl="0" marL="0" rtl="0" algn="ctr">
                        <a:spcBef>
                          <a:spcPts val="0"/>
                        </a:spcBef>
                        <a:spcAft>
                          <a:spcPts val="0"/>
                        </a:spcAft>
                        <a:buNone/>
                      </a:pPr>
                      <a:r>
                        <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fr-FR" sz="1000">
                          <a:solidFill>
                            <a:schemeClr val="dk1"/>
                          </a:solidFill>
                        </a:rPr>
                        <a:t>dérapage + freinage brutal à</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FR" sz="1000"/>
                        <a:t>3</a:t>
                      </a:r>
                      <a:r>
                        <a:rPr lang="fr-FR" sz="1000"/>
                        <a:t>g</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FR" sz="1000"/>
                        <a:t>3</a:t>
                      </a:r>
                      <a:r>
                        <a:rPr lang="fr-FR" sz="1000"/>
                        <a:t>g</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FR" sz="1000"/>
                        <a:t>40°C</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561" name="Google Shape;561;g5b494d2df6_0_210"/>
          <p:cNvGraphicFramePr/>
          <p:nvPr/>
        </p:nvGraphicFramePr>
        <p:xfrm>
          <a:off x="0" y="2626398"/>
          <a:ext cx="3000000" cy="3000000"/>
        </p:xfrm>
        <a:graphic>
          <a:graphicData uri="http://schemas.openxmlformats.org/drawingml/2006/table">
            <a:tbl>
              <a:tblPr bandRow="1" firstRow="1">
                <a:noFill/>
                <a:tableStyleId>{9D46E74F-C03A-45A9-9FC2-EBF74F666B90}</a:tableStyleId>
              </a:tblPr>
              <a:tblGrid>
                <a:gridCol w="2069275"/>
                <a:gridCol w="2357000"/>
                <a:gridCol w="1029100"/>
                <a:gridCol w="1062325"/>
                <a:gridCol w="1272575"/>
                <a:gridCol w="1353700"/>
              </a:tblGrid>
              <a:tr h="383575">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Fonction primaire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Fonction secondaire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Critère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Niveau</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Flexibilité</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Article règlement</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12675">
                <a:tc rowSpan="2">
                  <a:txBody>
                    <a:bodyPr>
                      <a:noAutofit/>
                    </a:bodyPr>
                    <a:lstStyle/>
                    <a:p>
                      <a:pPr indent="0" lvl="0" marL="0" rtl="0" algn="l">
                        <a:spcBef>
                          <a:spcPts val="0"/>
                        </a:spcBef>
                        <a:spcAft>
                          <a:spcPts val="0"/>
                        </a:spcAft>
                        <a:buNone/>
                      </a:pPr>
                      <a:r>
                        <a:rPr b="1" lang="fr-FR" sz="1000"/>
                        <a:t>FP1 : dimensions générales</a:t>
                      </a:r>
                      <a:endParaRPr b="1"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a:t>
                      </a:r>
                      <a:r>
                        <a:rPr lang="fr-FR" sz="1000"/>
                        <a:t>S</a:t>
                      </a:r>
                      <a:r>
                        <a:rPr lang="fr-FR" sz="1000" u="none" cap="none" strike="noStrike"/>
                        <a:t>1-1 : Empattement</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mm</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Arial"/>
                        <a:buNone/>
                      </a:pPr>
                      <a:r>
                        <a:rPr lang="fr-FR" sz="1000"/>
                        <a:t>1550</a:t>
                      </a:r>
                      <a:endParaRPr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min</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6575">
                <a:tc vMerge="1"/>
                <a:tc>
                  <a:txBody>
                    <a:bodyPr>
                      <a:noAutofit/>
                    </a:bodyPr>
                    <a:lstStyle/>
                    <a:p>
                      <a:pPr indent="0" lvl="0" marL="0" rtl="0" algn="l">
                        <a:spcBef>
                          <a:spcPts val="0"/>
                        </a:spcBef>
                        <a:spcAft>
                          <a:spcPts val="0"/>
                        </a:spcAft>
                        <a:buClr>
                          <a:schemeClr val="dk1"/>
                        </a:buClr>
                        <a:buSzPts val="1000"/>
                        <a:buFont typeface="Arial"/>
                        <a:buNone/>
                      </a:pPr>
                      <a:r>
                        <a:rPr lang="fr-FR" sz="1000">
                          <a:solidFill>
                            <a:schemeClr val="dk1"/>
                          </a:solidFill>
                        </a:rPr>
                        <a:t>FS1-2 : Voie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mm</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fr-FR" sz="1000">
                          <a:solidFill>
                            <a:schemeClr val="dk1"/>
                          </a:solidFill>
                        </a:rPr>
                        <a:t>1250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max</a:t>
                      </a:r>
                      <a:endParaRPr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0000">
                <a:tc gridSpan="2">
                  <a:txBody>
                    <a:bodyPr>
                      <a:noAutofit/>
                    </a:bodyPr>
                    <a:lstStyle/>
                    <a:p>
                      <a:pPr indent="0" lvl="0" marL="0" rtl="0" algn="l">
                        <a:spcBef>
                          <a:spcPts val="0"/>
                        </a:spcBef>
                        <a:spcAft>
                          <a:spcPts val="0"/>
                        </a:spcAft>
                        <a:buNone/>
                      </a:pPr>
                      <a:r>
                        <a:rPr b="1" lang="fr-FR" sz="1000"/>
                        <a:t>FP2 : angle de camber optimale choisit en fonction du pneu</a:t>
                      </a:r>
                      <a:endParaRPr b="1"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a:txBody>
                    <a:bodyPr>
                      <a:noAutofit/>
                    </a:bodyPr>
                    <a:lstStyle/>
                    <a:p>
                      <a:pPr indent="0" lvl="0" marL="0" marR="0" rtl="0" algn="l">
                        <a:lnSpc>
                          <a:spcPct val="100000"/>
                        </a:lnSpc>
                        <a:spcBef>
                          <a:spcPts val="0"/>
                        </a:spcBef>
                        <a:spcAft>
                          <a:spcPts val="0"/>
                        </a:spcAft>
                        <a:buNone/>
                      </a:pPr>
                      <a:r>
                        <a:rPr lang="fr-FR" sz="1000"/>
                        <a:t>taille pneu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13”</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aucune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0000">
                <a:tc rowSpan="3">
                  <a:txBody>
                    <a:bodyPr>
                      <a:noAutofit/>
                    </a:bodyPr>
                    <a:lstStyle/>
                    <a:p>
                      <a:pPr indent="0" lvl="0" marL="0" rtl="0" algn="l">
                        <a:spcBef>
                          <a:spcPts val="0"/>
                        </a:spcBef>
                        <a:spcAft>
                          <a:spcPts val="0"/>
                        </a:spcAft>
                        <a:buNone/>
                      </a:pPr>
                      <a:r>
                        <a:rPr b="1" lang="fr-FR" sz="1000"/>
                        <a:t>FP3 : minimiser les variations de camber en régime dynamique</a:t>
                      </a:r>
                      <a:endParaRPr b="1"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FS3-1 : rear caster trail</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mm</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1</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0000">
                <a:tc vMerge="1"/>
                <a:tc>
                  <a:txBody>
                    <a:bodyPr>
                      <a:noAutofit/>
                    </a:bodyPr>
                    <a:lstStyle/>
                    <a:p>
                      <a:pPr indent="0" lvl="0" marL="0" rtl="0" algn="l">
                        <a:spcBef>
                          <a:spcPts val="0"/>
                        </a:spcBef>
                        <a:spcAft>
                          <a:spcPts val="0"/>
                        </a:spcAft>
                        <a:buClr>
                          <a:schemeClr val="dk1"/>
                        </a:buClr>
                        <a:buSzPts val="1100"/>
                        <a:buFont typeface="Arial"/>
                        <a:buNone/>
                      </a:pPr>
                      <a:r>
                        <a:rPr lang="fr-FR" sz="1000">
                          <a:solidFill>
                            <a:schemeClr val="dk1"/>
                          </a:solidFill>
                        </a:rPr>
                        <a:t>FS3-2 : rear scrub radius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mm</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1</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0000">
                <a:tc vMerge="1"/>
                <a:tc>
                  <a:txBody>
                    <a:bodyPr>
                      <a:noAutofit/>
                    </a:bodyPr>
                    <a:lstStyle/>
                    <a:p>
                      <a:pPr indent="0" lvl="0" marL="0" rtl="0" algn="l">
                        <a:spcBef>
                          <a:spcPts val="0"/>
                        </a:spcBef>
                        <a:spcAft>
                          <a:spcPts val="0"/>
                        </a:spcAft>
                        <a:buClr>
                          <a:schemeClr val="dk1"/>
                        </a:buClr>
                        <a:buSzPts val="1100"/>
                        <a:buFont typeface="Arial"/>
                        <a:buNone/>
                      </a:pPr>
                      <a:r>
                        <a:rPr lang="fr-FR" sz="1000">
                          <a:solidFill>
                            <a:schemeClr val="dk1"/>
                          </a:solidFill>
                        </a:rPr>
                        <a:t>FS3-3 : </a:t>
                      </a:r>
                      <a:r>
                        <a:rPr lang="fr-FR" sz="1100">
                          <a:solidFill>
                            <a:schemeClr val="dk1"/>
                          </a:solidFill>
                        </a:rPr>
                        <a:t>variation de </a:t>
                      </a:r>
                      <a:r>
                        <a:rPr i="1" lang="fr-FR" sz="1100">
                          <a:solidFill>
                            <a:schemeClr val="dk1"/>
                          </a:solidFill>
                        </a:rPr>
                        <a:t>camber</a:t>
                      </a:r>
                      <a:r>
                        <a:rPr lang="fr-FR" sz="1100">
                          <a:solidFill>
                            <a:schemeClr val="dk1"/>
                          </a:solidFill>
                        </a:rPr>
                        <a:t> en pompage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deg/mm</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0.5</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0000">
                <a:tc>
                  <a:txBody>
                    <a:bodyPr>
                      <a:noAutofit/>
                    </a:bodyPr>
                    <a:lstStyle/>
                    <a:p>
                      <a:pPr indent="0" lvl="0" marL="0" marR="0" rtl="0" algn="l">
                        <a:lnSpc>
                          <a:spcPct val="100000"/>
                        </a:lnSpc>
                        <a:spcBef>
                          <a:spcPts val="0"/>
                        </a:spcBef>
                        <a:spcAft>
                          <a:spcPts val="0"/>
                        </a:spcAft>
                        <a:buNone/>
                      </a:pPr>
                      <a:r>
                        <a:rPr b="1" lang="fr-FR" sz="1000"/>
                        <a:t>FP4 : minimiser les jeux mécaniques</a:t>
                      </a:r>
                      <a:endParaRPr b="1" sz="1000" u="none" cap="none" strike="noStrike">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FS4-1 : </a:t>
                      </a:r>
                      <a:r>
                        <a:rPr lang="fr-FR" sz="1100">
                          <a:solidFill>
                            <a:schemeClr val="dk1"/>
                          </a:solidFill>
                        </a:rPr>
                        <a:t>réduire la distance entre le CG de la roue équipée et l'axe de </a:t>
                      </a:r>
                      <a:r>
                        <a:rPr i="1" lang="fr-FR" sz="1100">
                          <a:solidFill>
                            <a:schemeClr val="dk1"/>
                          </a:solidFill>
                        </a:rPr>
                        <a:t>kingpin</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mm</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2</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max</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12675">
                <a:tc rowSpan="3">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solidFill>
                            <a:srgbClr val="000000"/>
                          </a:solidFill>
                        </a:rPr>
                        <a:t>F</a:t>
                      </a:r>
                      <a:r>
                        <a:rPr b="1" lang="fr-FR" sz="1000"/>
                        <a:t>C</a:t>
                      </a:r>
                      <a:r>
                        <a:rPr b="1" lang="fr-FR" sz="1000" u="none" cap="none" strike="noStrike">
                          <a:solidFill>
                            <a:srgbClr val="000000"/>
                          </a:solidFill>
                        </a:rPr>
                        <a:t>1 : Respect du règlement</a:t>
                      </a:r>
                      <a:endParaRPr b="1" sz="1000" u="none" cap="none" strike="noStrike">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FS1.1 : les points d’ancrage doivent être visibles</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binaire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oui</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aucune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T 2.3.3</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07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FS1.2: empattement minimal</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mm</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1525</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aucune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T 2.7.1</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07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FS1.3: rapport minimal voie_min/voie_max</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ratio</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0.75</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aucune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562" name="Google Shape;562;g5b494d2df6_0_21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563" name="Google Shape;563;g5b494d2df6_0_21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67" name="Shape 567"/>
        <p:cNvGrpSpPr/>
        <p:nvPr/>
      </p:nvGrpSpPr>
      <p:grpSpPr>
        <a:xfrm>
          <a:off x="0" y="0"/>
          <a:ext cx="0" cy="0"/>
          <a:chOff x="0" y="0"/>
          <a:chExt cx="0" cy="0"/>
        </a:xfrm>
      </p:grpSpPr>
      <p:sp>
        <p:nvSpPr>
          <p:cNvPr id="568" name="Google Shape;568;g5b494d2df6_0_221"/>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t>
            </a:r>
            <a:r>
              <a:rPr b="1" lang="fr-FR" sz="2400" u="sng">
                <a:solidFill>
                  <a:schemeClr val="dk1"/>
                </a:solidFill>
                <a:highlight>
                  <a:srgbClr val="00FF00"/>
                </a:highlight>
                <a:latin typeface="Calibri"/>
                <a:ea typeface="Calibri"/>
                <a:cs typeface="Calibri"/>
                <a:sym typeface="Calibri"/>
              </a:rPr>
              <a:t>LAS</a:t>
            </a:r>
            <a:endParaRPr b="0" i="0" sz="2400" u="none" cap="none" strike="noStrike">
              <a:solidFill>
                <a:schemeClr val="dk1"/>
              </a:solidFill>
              <a:highlight>
                <a:srgbClr val="00FF00"/>
              </a:highlight>
              <a:latin typeface="Arial"/>
              <a:ea typeface="Arial"/>
              <a:cs typeface="Arial"/>
              <a:sym typeface="Arial"/>
            </a:endParaRPr>
          </a:p>
        </p:txBody>
      </p:sp>
      <p:sp>
        <p:nvSpPr>
          <p:cNvPr id="569" name="Google Shape;569;g5b494d2df6_0_221"/>
          <p:cNvSpPr txBox="1"/>
          <p:nvPr/>
        </p:nvSpPr>
        <p:spPr>
          <a:xfrm>
            <a:off x="7760100" y="91325"/>
            <a:ext cx="7743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PAX</a:t>
            </a:r>
            <a:endParaRPr/>
          </a:p>
        </p:txBody>
      </p:sp>
      <p:sp>
        <p:nvSpPr>
          <p:cNvPr id="570" name="Google Shape;570;g5b494d2df6_0_221"/>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571" name="Google Shape;571;g5b494d2df6_0_221"/>
          <p:cNvSpPr/>
          <p:nvPr/>
        </p:nvSpPr>
        <p:spPr>
          <a:xfrm>
            <a:off x="4489875" y="586525"/>
            <a:ext cx="3317400" cy="13104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1200" u="none" cap="none" strike="noStrike">
                <a:solidFill>
                  <a:schemeClr val="dk1"/>
                </a:solidFill>
                <a:latin typeface="Arial"/>
                <a:ea typeface="Arial"/>
                <a:cs typeface="Arial"/>
                <a:sym typeface="Arial"/>
              </a:rPr>
              <a:t>Architecture</a:t>
            </a:r>
            <a:r>
              <a:rPr b="1" lang="fr-FR" sz="1200">
                <a:solidFill>
                  <a:schemeClr val="dk1"/>
                </a:solidFill>
              </a:rPr>
              <a:t>: amortisseur à ressort</a:t>
            </a:r>
            <a:endParaRPr b="1" sz="1200">
              <a:solidFill>
                <a:schemeClr val="dk1"/>
              </a:solidFill>
            </a:endParaRPr>
          </a:p>
          <a:p>
            <a:pPr indent="0" lvl="0" marL="0" marR="0" rtl="0" algn="l">
              <a:lnSpc>
                <a:spcPct val="100000"/>
              </a:lnSpc>
              <a:spcBef>
                <a:spcPts val="0"/>
              </a:spcBef>
              <a:spcAft>
                <a:spcPts val="0"/>
              </a:spcAft>
              <a:buNone/>
            </a:pPr>
            <a:r>
              <a:t/>
            </a:r>
            <a:endParaRPr b="1" sz="1200">
              <a:solidFill>
                <a:schemeClr val="dk1"/>
              </a:solidFill>
            </a:endParaRPr>
          </a:p>
          <a:p>
            <a:pPr indent="-292100" lvl="0" marL="457200" marR="0" rtl="0" algn="l">
              <a:lnSpc>
                <a:spcPct val="100000"/>
              </a:lnSpc>
              <a:spcBef>
                <a:spcPts val="0"/>
              </a:spcBef>
              <a:spcAft>
                <a:spcPts val="0"/>
              </a:spcAft>
              <a:buClr>
                <a:schemeClr val="dk1"/>
              </a:buClr>
              <a:buSzPts val="1000"/>
              <a:buChar char="-"/>
            </a:pPr>
            <a:r>
              <a:rPr lang="fr-FR" sz="1000">
                <a:solidFill>
                  <a:schemeClr val="dk1"/>
                </a:solidFill>
              </a:rPr>
              <a:t>facilité de réglage</a:t>
            </a:r>
            <a:endParaRPr sz="1000">
              <a:solidFill>
                <a:schemeClr val="dk1"/>
              </a:solidFill>
            </a:endParaRPr>
          </a:p>
          <a:p>
            <a:pPr indent="-292100" lvl="0" marL="457200" marR="0" rtl="0" algn="l">
              <a:lnSpc>
                <a:spcPct val="100000"/>
              </a:lnSpc>
              <a:spcBef>
                <a:spcPts val="0"/>
              </a:spcBef>
              <a:spcAft>
                <a:spcPts val="0"/>
              </a:spcAft>
              <a:buClr>
                <a:schemeClr val="dk1"/>
              </a:buClr>
              <a:buSzPts val="1000"/>
              <a:buChar char="-"/>
            </a:pPr>
            <a:r>
              <a:rPr lang="fr-FR" sz="1000">
                <a:solidFill>
                  <a:schemeClr val="dk1"/>
                </a:solidFill>
              </a:rPr>
              <a:t>maîtrise de la maquette CAO</a:t>
            </a:r>
            <a:endParaRPr sz="1000">
              <a:solidFill>
                <a:schemeClr val="dk1"/>
              </a:solidFill>
            </a:endParaRPr>
          </a:p>
          <a:p>
            <a:pPr indent="-292100" lvl="0" marL="457200" marR="0" rtl="0" algn="l">
              <a:lnSpc>
                <a:spcPct val="100000"/>
              </a:lnSpc>
              <a:spcBef>
                <a:spcPts val="0"/>
              </a:spcBef>
              <a:spcAft>
                <a:spcPts val="0"/>
              </a:spcAft>
              <a:buClr>
                <a:schemeClr val="dk1"/>
              </a:buClr>
              <a:buSzPts val="1000"/>
              <a:buChar char="-"/>
            </a:pPr>
            <a:r>
              <a:rPr lang="fr-FR" sz="1000">
                <a:solidFill>
                  <a:schemeClr val="dk1"/>
                </a:solidFill>
              </a:rPr>
              <a:t>fiabilisé au cours des années précédentes</a:t>
            </a:r>
            <a:endParaRPr sz="1000">
              <a:solidFill>
                <a:schemeClr val="dk1"/>
              </a:solidFill>
            </a:endParaRPr>
          </a:p>
          <a:p>
            <a:pPr indent="-292100" lvl="0" marL="457200" marR="0" rtl="0" algn="l">
              <a:lnSpc>
                <a:spcPct val="100000"/>
              </a:lnSpc>
              <a:spcBef>
                <a:spcPts val="0"/>
              </a:spcBef>
              <a:spcAft>
                <a:spcPts val="0"/>
              </a:spcAft>
              <a:buClr>
                <a:schemeClr val="dk1"/>
              </a:buClr>
              <a:buSzPts val="1000"/>
              <a:buChar char="-"/>
            </a:pPr>
            <a:r>
              <a:rPr lang="fr-FR" sz="1000">
                <a:solidFill>
                  <a:schemeClr val="dk1"/>
                </a:solidFill>
              </a:rPr>
              <a:t>maîtrise de l’approvisionnement</a:t>
            </a:r>
            <a:endParaRPr/>
          </a:p>
        </p:txBody>
      </p:sp>
      <p:sp>
        <p:nvSpPr>
          <p:cNvPr id="572" name="Google Shape;572;g5b494d2df6_0_221"/>
          <p:cNvSpPr txBox="1"/>
          <p:nvPr/>
        </p:nvSpPr>
        <p:spPr>
          <a:xfrm>
            <a:off x="0" y="586525"/>
            <a:ext cx="3847200" cy="5565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Suspension</a:t>
            </a:r>
            <a:endParaRPr/>
          </a:p>
        </p:txBody>
      </p:sp>
      <p:graphicFrame>
        <p:nvGraphicFramePr>
          <p:cNvPr id="573" name="Google Shape;573;g5b494d2df6_0_221"/>
          <p:cNvGraphicFramePr/>
          <p:nvPr/>
        </p:nvGraphicFramePr>
        <p:xfrm>
          <a:off x="-12" y="1953323"/>
          <a:ext cx="3000000" cy="3000000"/>
        </p:xfrm>
        <a:graphic>
          <a:graphicData uri="http://schemas.openxmlformats.org/drawingml/2006/table">
            <a:tbl>
              <a:tblPr bandRow="1" firstRow="1">
                <a:noFill/>
                <a:tableStyleId>{9D46E74F-C03A-45A9-9FC2-EBF74F666B90}</a:tableStyleId>
              </a:tblPr>
              <a:tblGrid>
                <a:gridCol w="1872775"/>
                <a:gridCol w="2724725"/>
                <a:gridCol w="1198925"/>
                <a:gridCol w="1098275"/>
                <a:gridCol w="1114025"/>
                <a:gridCol w="1135275"/>
              </a:tblGrid>
              <a:tr h="742425">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Fonction primaire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Fonction secondaire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Critère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Niveau</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Flexibilité</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Article règlement</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0000">
                <a:tc rowSpan="2">
                  <a:txBody>
                    <a:bodyPr>
                      <a:noAutofit/>
                    </a:bodyPr>
                    <a:lstStyle/>
                    <a:p>
                      <a:pPr indent="0" lvl="0" marL="0" rtl="0" algn="l">
                        <a:spcBef>
                          <a:spcPts val="0"/>
                        </a:spcBef>
                        <a:spcAft>
                          <a:spcPts val="0"/>
                        </a:spcAft>
                        <a:buNone/>
                      </a:pPr>
                      <a:r>
                        <a:rPr b="1" lang="fr-FR" sz="1000">
                          <a:solidFill>
                            <a:schemeClr val="dk1"/>
                          </a:solidFill>
                        </a:rPr>
                        <a:t>FP1 : Répartir les efforts entre les roues</a:t>
                      </a:r>
                      <a:endParaRPr b="1"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solidFill>
                            <a:srgbClr val="000000"/>
                          </a:solidFill>
                        </a:rPr>
                        <a:t>FS</a:t>
                      </a:r>
                      <a:r>
                        <a:rPr lang="fr-FR" sz="1000"/>
                        <a:t>1</a:t>
                      </a:r>
                      <a:r>
                        <a:rPr lang="fr-FR" sz="1000" u="none" cap="none" strike="noStrike">
                          <a:solidFill>
                            <a:srgbClr val="000000"/>
                          </a:solidFill>
                        </a:rPr>
                        <a:t>.1 : réparti</a:t>
                      </a:r>
                      <a:r>
                        <a:rPr lang="fr-FR" sz="1000" u="none" cap="none" strike="noStrike"/>
                        <a:t>r les charges</a:t>
                      </a:r>
                      <a:endParaRPr sz="1000" u="none" cap="none" strike="noStrike">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Raideur de roue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22.5 N/mm</a:t>
                      </a:r>
                      <a:endParaRPr sz="1000"/>
                    </a:p>
                    <a:p>
                      <a:pPr indent="0" lvl="0" marL="0" marR="0" rtl="0" algn="l">
                        <a:lnSpc>
                          <a:spcPct val="100000"/>
                        </a:lnSpc>
                        <a:spcBef>
                          <a:spcPts val="0"/>
                        </a:spcBef>
                        <a:spcAft>
                          <a:spcPts val="0"/>
                        </a:spcAft>
                        <a:buClr>
                          <a:srgbClr val="000000"/>
                        </a:buClr>
                        <a:buSzPts val="1000"/>
                        <a:buFont typeface="Arial"/>
                        <a:buNone/>
                      </a:pPr>
                      <a:r>
                        <a:rPr lang="fr-FR" sz="1000"/>
                        <a:t>26.5 N/mm</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+/- 5 N/mm</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24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FS</a:t>
                      </a:r>
                      <a:r>
                        <a:rPr lang="fr-FR" sz="1000"/>
                        <a:t>1</a:t>
                      </a:r>
                      <a:r>
                        <a:rPr lang="fr-FR" sz="1000" u="none" cap="none" strike="noStrike"/>
                        <a:t>.2 : Amortir les variations de charge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Amortissement</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2400">
                <a:tc rowSpan="3">
                  <a:txBody>
                    <a:bodyPr>
                      <a:noAutofit/>
                    </a:bodyPr>
                    <a:lstStyle/>
                    <a:p>
                      <a:pPr indent="0" lvl="0" marL="0" rtl="0" algn="l">
                        <a:spcBef>
                          <a:spcPts val="0"/>
                        </a:spcBef>
                        <a:spcAft>
                          <a:spcPts val="0"/>
                        </a:spcAft>
                        <a:buNone/>
                      </a:pPr>
                      <a:r>
                        <a:rPr b="1" lang="fr-FR" sz="1000"/>
                        <a:t>FP2 : fonctionnalités générales</a:t>
                      </a:r>
                      <a:endParaRPr b="1"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FS2.1 : fréquence cible amortisseur</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Hz</a:t>
                      </a:r>
                      <a:endParaRPr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2</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-+0.5</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2400">
                <a:tc vMerge="1"/>
                <a:tc>
                  <a:txBody>
                    <a:bodyPr>
                      <a:noAutofit/>
                    </a:bodyPr>
                    <a:lstStyle/>
                    <a:p>
                      <a:pPr indent="0" lvl="0" marL="0" rtl="0" algn="l">
                        <a:spcBef>
                          <a:spcPts val="0"/>
                        </a:spcBef>
                        <a:spcAft>
                          <a:spcPts val="0"/>
                        </a:spcAft>
                        <a:buClr>
                          <a:schemeClr val="dk1"/>
                        </a:buClr>
                        <a:buSzPts val="1100"/>
                        <a:buFont typeface="Arial"/>
                        <a:buNone/>
                      </a:pPr>
                      <a:r>
                        <a:rPr lang="fr-FR" sz="1000">
                          <a:solidFill>
                            <a:schemeClr val="dk1"/>
                          </a:solidFill>
                        </a:rPr>
                        <a:t>FS2.2 : raideur en roulis</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fr-FR" sz="1000">
                          <a:solidFill>
                            <a:schemeClr val="dk1"/>
                          </a:solidFill>
                        </a:rPr>
                        <a:t>deg/g</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1.5</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-+ 0.3</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2400">
                <a:tc vMerge="1"/>
                <a:tc>
                  <a:txBody>
                    <a:bodyPr>
                      <a:noAutofit/>
                    </a:bodyPr>
                    <a:lstStyle/>
                    <a:p>
                      <a:pPr indent="0" lvl="0" marL="0" rtl="0" algn="l">
                        <a:spcBef>
                          <a:spcPts val="0"/>
                        </a:spcBef>
                        <a:spcAft>
                          <a:spcPts val="0"/>
                        </a:spcAft>
                        <a:buClr>
                          <a:schemeClr val="dk1"/>
                        </a:buClr>
                        <a:buSzPts val="1100"/>
                        <a:buFont typeface="Arial"/>
                        <a:buNone/>
                      </a:pPr>
                      <a:r>
                        <a:rPr lang="fr-FR" sz="1000">
                          <a:solidFill>
                            <a:schemeClr val="dk1"/>
                          </a:solidFill>
                        </a:rPr>
                        <a:t>FS2.3 : motion ratio</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ratio</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1.53</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2400">
                <a:tc rowSpan="2">
                  <a:txBody>
                    <a:bodyPr>
                      <a:noAutofit/>
                    </a:bodyPr>
                    <a:lstStyle/>
                    <a:p>
                      <a:pPr indent="0" lvl="0" marL="0" rtl="0" algn="l">
                        <a:spcBef>
                          <a:spcPts val="0"/>
                        </a:spcBef>
                        <a:spcAft>
                          <a:spcPts val="0"/>
                        </a:spcAft>
                        <a:buNone/>
                      </a:pPr>
                      <a:r>
                        <a:rPr b="1" lang="fr-FR" sz="1000"/>
                        <a:t>FP3 : barre anti roulis </a:t>
                      </a:r>
                      <a:endParaRPr b="1"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fr-FR" sz="1000">
                          <a:solidFill>
                            <a:schemeClr val="dk1"/>
                          </a:solidFill>
                        </a:rPr>
                        <a:t>FS3.1 : quantité</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int</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2</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aucune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2400">
                <a:tc vMerge="1"/>
                <a:tc>
                  <a:txBody>
                    <a:bodyPr>
                      <a:noAutofit/>
                    </a:bodyPr>
                    <a:lstStyle/>
                    <a:p>
                      <a:pPr indent="0" lvl="0" marL="0" rtl="0" algn="l">
                        <a:spcBef>
                          <a:spcPts val="0"/>
                        </a:spcBef>
                        <a:spcAft>
                          <a:spcPts val="0"/>
                        </a:spcAft>
                        <a:buClr>
                          <a:schemeClr val="dk1"/>
                        </a:buClr>
                        <a:buSzPts val="1100"/>
                        <a:buFont typeface="Arial"/>
                        <a:buNone/>
                      </a:pPr>
                      <a:r>
                        <a:rPr lang="fr-FR" sz="1000">
                          <a:solidFill>
                            <a:schemeClr val="dk1"/>
                          </a:solidFill>
                        </a:rPr>
                        <a:t>FS3.2 : réglable et démontable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binaire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oui</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aucune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2400">
                <a:tc rowSpan="3">
                  <a:txBody>
                    <a:bodyPr>
                      <a:noAutofit/>
                    </a:bodyPr>
                    <a:lstStyle/>
                    <a:p>
                      <a:pPr indent="0" lvl="0" marL="0" rtl="0" algn="l">
                        <a:spcBef>
                          <a:spcPts val="0"/>
                        </a:spcBef>
                        <a:spcAft>
                          <a:spcPts val="0"/>
                        </a:spcAft>
                        <a:buNone/>
                      </a:pPr>
                      <a:r>
                        <a:rPr b="1" lang="fr-FR" sz="1000"/>
                        <a:t>FP4 : minimiser les jeux mécaniques</a:t>
                      </a:r>
                      <a:endParaRPr b="1"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fr-FR" sz="1000">
                          <a:solidFill>
                            <a:schemeClr val="dk1"/>
                          </a:solidFill>
                        </a:rPr>
                        <a:t>FS4.1 :  correcte alignement des points sur le plan de poussée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binaire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oui</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aucune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2400">
                <a:tc vMerge="1"/>
                <a:tc>
                  <a:txBody>
                    <a:bodyPr>
                      <a:noAutofit/>
                    </a:bodyPr>
                    <a:lstStyle/>
                    <a:p>
                      <a:pPr indent="0" lvl="0" marL="0" rtl="0" algn="l">
                        <a:spcBef>
                          <a:spcPts val="0"/>
                        </a:spcBef>
                        <a:spcAft>
                          <a:spcPts val="0"/>
                        </a:spcAft>
                        <a:buNone/>
                      </a:pPr>
                      <a:r>
                        <a:rPr lang="fr-FR" sz="1000"/>
                        <a:t>FS4.2 : ancrage sur les nœuds di chassis</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binaire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oui</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aucune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2400">
                <a:tc vMerge="1"/>
                <a:tc>
                  <a:txBody>
                    <a:bodyPr>
                      <a:noAutofit/>
                    </a:bodyPr>
                    <a:lstStyle/>
                    <a:p>
                      <a:pPr indent="0" lvl="0" marL="0" rtl="0" algn="l">
                        <a:spcBef>
                          <a:spcPts val="0"/>
                        </a:spcBef>
                        <a:spcAft>
                          <a:spcPts val="0"/>
                        </a:spcAft>
                        <a:buClr>
                          <a:schemeClr val="dk1"/>
                        </a:buClr>
                        <a:buSzPts val="1100"/>
                        <a:buFont typeface="Arial"/>
                        <a:buNone/>
                      </a:pPr>
                      <a:r>
                        <a:rPr lang="fr-FR" sz="1000">
                          <a:solidFill>
                            <a:schemeClr val="dk1"/>
                          </a:solidFill>
                        </a:rPr>
                        <a:t>FS4.3 : </a:t>
                      </a:r>
                      <a:r>
                        <a:rPr lang="fr-FR" sz="1000">
                          <a:solidFill>
                            <a:schemeClr val="dk1"/>
                          </a:solidFill>
                        </a:rPr>
                        <a:t>ancrages en </a:t>
                      </a:r>
                      <a:r>
                        <a:rPr i="1" lang="fr-FR" sz="1000">
                          <a:solidFill>
                            <a:schemeClr val="dk1"/>
                          </a:solidFill>
                        </a:rPr>
                        <a:t>single shear</a:t>
                      </a:r>
                      <a:endParaRPr i="1"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binaire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non</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aucune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81800">
                <a:tc rowSpan="3">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solidFill>
                            <a:srgbClr val="000000"/>
                          </a:solidFill>
                        </a:rPr>
                        <a:t>F</a:t>
                      </a:r>
                      <a:r>
                        <a:rPr b="1" lang="fr-FR" sz="1000"/>
                        <a:t>C</a:t>
                      </a:r>
                      <a:r>
                        <a:rPr b="1" lang="fr-FR" sz="1000" u="none" cap="none" strike="noStrike">
                          <a:solidFill>
                            <a:srgbClr val="000000"/>
                          </a:solidFill>
                        </a:rPr>
                        <a:t>1 : Respect du </a:t>
                      </a:r>
                      <a:r>
                        <a:rPr b="1" lang="fr-FR" sz="1000"/>
                        <a:t>règlement</a:t>
                      </a:r>
                      <a:endParaRPr b="1" sz="1000" u="none" cap="none" strike="noStrike">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FS1.1 : fully operational front and rear suspension systems</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binaire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oui</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aucune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T 2.3.1</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64975">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FS1.2 : garde au sol minimale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mm</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30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aucune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T 2.3.2</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085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FS1.3 : débattement minimale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débattement</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50mm</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valeur min</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T2.2.2</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574" name="Google Shape;574;g5b494d2df6_0_221"/>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575" name="Google Shape;575;g5b494d2df6_0_221"/>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79" name="Shape 579"/>
        <p:cNvGrpSpPr/>
        <p:nvPr/>
      </p:nvGrpSpPr>
      <p:grpSpPr>
        <a:xfrm>
          <a:off x="0" y="0"/>
          <a:ext cx="0" cy="0"/>
          <a:chOff x="0" y="0"/>
          <a:chExt cx="0" cy="0"/>
        </a:xfrm>
      </p:grpSpPr>
      <p:sp>
        <p:nvSpPr>
          <p:cNvPr id="580" name="Google Shape;580;g5b1df2fbcc_6_23"/>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t>
            </a:r>
            <a:r>
              <a:rPr b="1" lang="fr-FR" sz="2400" u="sng">
                <a:solidFill>
                  <a:schemeClr val="dk1"/>
                </a:solidFill>
                <a:highlight>
                  <a:srgbClr val="00FF00"/>
                </a:highlight>
                <a:latin typeface="Calibri"/>
                <a:ea typeface="Calibri"/>
                <a:cs typeface="Calibri"/>
                <a:sym typeface="Calibri"/>
              </a:rPr>
              <a:t>LAS</a:t>
            </a:r>
            <a:endParaRPr b="0" i="0" sz="2400" u="none" cap="none" strike="noStrike">
              <a:solidFill>
                <a:schemeClr val="dk1"/>
              </a:solidFill>
              <a:highlight>
                <a:srgbClr val="00FF00"/>
              </a:highlight>
              <a:latin typeface="Arial"/>
              <a:ea typeface="Arial"/>
              <a:cs typeface="Arial"/>
              <a:sym typeface="Arial"/>
            </a:endParaRPr>
          </a:p>
        </p:txBody>
      </p:sp>
      <p:sp>
        <p:nvSpPr>
          <p:cNvPr id="581" name="Google Shape;581;g5b1df2fbcc_6_23"/>
          <p:cNvSpPr txBox="1"/>
          <p:nvPr/>
        </p:nvSpPr>
        <p:spPr>
          <a:xfrm>
            <a:off x="819750" y="586525"/>
            <a:ext cx="8324400" cy="3000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Suspension &amp; triangles</a:t>
            </a:r>
            <a:endParaRPr/>
          </a:p>
        </p:txBody>
      </p:sp>
      <p:sp>
        <p:nvSpPr>
          <p:cNvPr id="582" name="Google Shape;582;g5b1df2fbcc_6_23"/>
          <p:cNvSpPr txBox="1"/>
          <p:nvPr/>
        </p:nvSpPr>
        <p:spPr>
          <a:xfrm>
            <a:off x="7675925" y="91325"/>
            <a:ext cx="858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PAX</a:t>
            </a:r>
            <a:endParaRPr/>
          </a:p>
        </p:txBody>
      </p:sp>
      <p:sp>
        <p:nvSpPr>
          <p:cNvPr id="583" name="Google Shape;583;g5b1df2fbcc_6_23"/>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584" name="Google Shape;584;g5b1df2fbcc_6_23"/>
          <p:cNvSpPr txBox="1"/>
          <p:nvPr/>
        </p:nvSpPr>
        <p:spPr>
          <a:xfrm>
            <a:off x="889000" y="981525"/>
            <a:ext cx="7765200" cy="21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sz="1800">
                <a:latin typeface="Calibri"/>
                <a:ea typeface="Calibri"/>
                <a:cs typeface="Calibri"/>
                <a:sym typeface="Calibri"/>
              </a:rPr>
              <a:t>Choix d’architecture suspensions &amp; triangles : </a:t>
            </a:r>
            <a:endParaRPr b="1" sz="1800">
              <a:latin typeface="Calibri"/>
              <a:ea typeface="Calibri"/>
              <a:cs typeface="Calibri"/>
              <a:sym typeface="Calibri"/>
            </a:endParaRPr>
          </a:p>
          <a:p>
            <a:pPr indent="0" lvl="0" marL="0" rtl="0" algn="l">
              <a:spcBef>
                <a:spcPts val="0"/>
              </a:spcBef>
              <a:spcAft>
                <a:spcPts val="0"/>
              </a:spcAft>
              <a:buNone/>
            </a:pPr>
            <a:r>
              <a:t/>
            </a:r>
            <a:endParaRPr b="1" sz="1800">
              <a:latin typeface="Calibri"/>
              <a:ea typeface="Calibri"/>
              <a:cs typeface="Calibri"/>
              <a:sym typeface="Calibri"/>
            </a:endParaRPr>
          </a:p>
          <a:p>
            <a:pPr indent="0" lvl="0" marL="0" rtl="0" algn="l">
              <a:spcBef>
                <a:spcPts val="0"/>
              </a:spcBef>
              <a:spcAft>
                <a:spcPts val="0"/>
              </a:spcAft>
              <a:buNone/>
            </a:pPr>
            <a:r>
              <a:rPr b="1" lang="fr-FR">
                <a:latin typeface="Calibri"/>
                <a:ea typeface="Calibri"/>
                <a:cs typeface="Calibri"/>
                <a:sym typeface="Calibri"/>
              </a:rPr>
              <a:t>Étude en cours : </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lang="fr-FR">
                <a:latin typeface="Calibri"/>
                <a:ea typeface="Calibri"/>
                <a:cs typeface="Calibri"/>
                <a:sym typeface="Calibri"/>
              </a:rPr>
              <a:t>Prise en main de Lotus Shark Suspension par PAX et MSO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fr-FR">
                <a:latin typeface="Calibri"/>
                <a:ea typeface="Calibri"/>
                <a:cs typeface="Calibri"/>
                <a:sym typeface="Calibri"/>
              </a:rPr>
              <a:t>Reproduction des suspensions d’Optimus et Atomix avec BAR sur Lotus Shark Suspension ✔️</a:t>
            </a:r>
            <a:endParaRPr>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fr-FR">
                <a:solidFill>
                  <a:schemeClr val="dk1"/>
                </a:solidFill>
                <a:latin typeface="Calibri"/>
                <a:ea typeface="Calibri"/>
                <a:cs typeface="Calibri"/>
                <a:sym typeface="Calibri"/>
              </a:rPr>
              <a:t>Prise en main d’Optimum Kinematics par PCK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fr-FR">
                <a:solidFill>
                  <a:schemeClr val="dk1"/>
                </a:solidFill>
                <a:latin typeface="Calibri"/>
                <a:ea typeface="Calibri"/>
                <a:cs typeface="Calibri"/>
                <a:sym typeface="Calibri"/>
              </a:rPr>
              <a:t>Reproduction des suspensions d’Optimus et Atomix avec BAR sur Optimum Kinematics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fr-FR">
                <a:solidFill>
                  <a:schemeClr val="dk1"/>
                </a:solidFill>
                <a:latin typeface="Calibri"/>
                <a:ea typeface="Calibri"/>
                <a:cs typeface="Calibri"/>
                <a:sym typeface="Calibri"/>
              </a:rPr>
              <a:t>Variation des points et détermination des grandeurs quantifiables par ces logiciels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fr-FR">
                <a:solidFill>
                  <a:schemeClr val="dk1"/>
                </a:solidFill>
                <a:latin typeface="Calibri"/>
                <a:ea typeface="Calibri"/>
                <a:cs typeface="Calibri"/>
                <a:sym typeface="Calibri"/>
              </a:rPr>
              <a:t>Validation d’une architecture respectant au mieux le cahier des charges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585" name="Google Shape;585;g5b1df2fbcc_6_23"/>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586" name="Google Shape;586;g5b1df2fbcc_6_23"/>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90" name="Shape 590"/>
        <p:cNvGrpSpPr/>
        <p:nvPr/>
      </p:nvGrpSpPr>
      <p:grpSpPr>
        <a:xfrm>
          <a:off x="0" y="0"/>
          <a:ext cx="0" cy="0"/>
          <a:chOff x="0" y="0"/>
          <a:chExt cx="0" cy="0"/>
        </a:xfrm>
      </p:grpSpPr>
      <p:sp>
        <p:nvSpPr>
          <p:cNvPr id="591" name="Google Shape;591;g5b494d2df6_0_232"/>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t>
            </a:r>
            <a:r>
              <a:rPr b="1" lang="fr-FR" sz="2400" u="sng">
                <a:solidFill>
                  <a:schemeClr val="dk1"/>
                </a:solidFill>
                <a:highlight>
                  <a:srgbClr val="00FF00"/>
                </a:highlight>
                <a:latin typeface="Calibri"/>
                <a:ea typeface="Calibri"/>
                <a:cs typeface="Calibri"/>
                <a:sym typeface="Calibri"/>
              </a:rPr>
              <a:t>LAS</a:t>
            </a:r>
            <a:endParaRPr b="0" i="0" sz="2400" u="none" cap="none" strike="noStrike">
              <a:solidFill>
                <a:schemeClr val="dk1"/>
              </a:solidFill>
              <a:highlight>
                <a:srgbClr val="00FF00"/>
              </a:highlight>
              <a:latin typeface="Arial"/>
              <a:ea typeface="Arial"/>
              <a:cs typeface="Arial"/>
              <a:sym typeface="Arial"/>
            </a:endParaRPr>
          </a:p>
        </p:txBody>
      </p:sp>
      <p:sp>
        <p:nvSpPr>
          <p:cNvPr id="592" name="Google Shape;592;g5b494d2df6_0_232"/>
          <p:cNvSpPr txBox="1"/>
          <p:nvPr/>
        </p:nvSpPr>
        <p:spPr>
          <a:xfrm>
            <a:off x="0" y="491525"/>
            <a:ext cx="30192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Direction</a:t>
            </a:r>
            <a:endParaRPr b="1" sz="1200"/>
          </a:p>
        </p:txBody>
      </p:sp>
      <p:sp>
        <p:nvSpPr>
          <p:cNvPr id="593" name="Google Shape;593;g5b494d2df6_0_232"/>
          <p:cNvSpPr txBox="1"/>
          <p:nvPr/>
        </p:nvSpPr>
        <p:spPr>
          <a:xfrm>
            <a:off x="7924799" y="91337"/>
            <a:ext cx="609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2000" u="none" cap="none" strike="noStrike">
                <a:solidFill>
                  <a:srgbClr val="C00000"/>
                </a:solidFill>
                <a:latin typeface="Arial"/>
                <a:ea typeface="Arial"/>
                <a:cs typeface="Arial"/>
                <a:sym typeface="Arial"/>
              </a:rPr>
              <a:t>TRI</a:t>
            </a:r>
            <a:endParaRPr/>
          </a:p>
        </p:txBody>
      </p:sp>
      <p:sp>
        <p:nvSpPr>
          <p:cNvPr id="594" name="Google Shape;594;g5b494d2df6_0_232"/>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graphicFrame>
        <p:nvGraphicFramePr>
          <p:cNvPr id="595" name="Google Shape;595;g5b494d2df6_0_232"/>
          <p:cNvGraphicFramePr/>
          <p:nvPr/>
        </p:nvGraphicFramePr>
        <p:xfrm>
          <a:off x="13" y="2514073"/>
          <a:ext cx="3000000" cy="3000000"/>
        </p:xfrm>
        <a:graphic>
          <a:graphicData uri="http://schemas.openxmlformats.org/drawingml/2006/table">
            <a:tbl>
              <a:tblPr bandRow="1" firstRow="1">
                <a:noFill/>
                <a:tableStyleId>{9A9046B2-43F9-4BFE-BDCA-88F7E11736F6}</a:tableStyleId>
              </a:tblPr>
              <a:tblGrid>
                <a:gridCol w="2069275"/>
                <a:gridCol w="2357000"/>
                <a:gridCol w="1029100"/>
                <a:gridCol w="1062325"/>
                <a:gridCol w="1272575"/>
                <a:gridCol w="1353700"/>
              </a:tblGrid>
              <a:tr h="237250">
                <a:tc>
                  <a:txBody>
                    <a:bodyPr>
                      <a:noAutofit/>
                    </a:bodyPr>
                    <a:lstStyle/>
                    <a:p>
                      <a:pPr indent="0" lvl="0" marL="0" marR="0" rtl="0" algn="l">
                        <a:lnSpc>
                          <a:spcPct val="100000"/>
                        </a:lnSpc>
                        <a:spcBef>
                          <a:spcPts val="0"/>
                        </a:spcBef>
                        <a:spcAft>
                          <a:spcPts val="0"/>
                        </a:spcAft>
                        <a:buNone/>
                      </a:pPr>
                      <a:r>
                        <a:rPr lang="fr-FR" sz="1000" u="none" cap="none" strike="noStrike"/>
                        <a:t>Fonction primaire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Fonction secondaire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Critère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Niveau</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Flexibilité</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Article règlement</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5550">
                <a:tc>
                  <a:txBody>
                    <a:bodyPr>
                      <a:noAutofit/>
                    </a:bodyPr>
                    <a:lstStyle/>
                    <a:p>
                      <a:pPr indent="0" lvl="0" marL="0" rtl="0" algn="l">
                        <a:spcBef>
                          <a:spcPts val="0"/>
                        </a:spcBef>
                        <a:spcAft>
                          <a:spcPts val="0"/>
                        </a:spcAft>
                        <a:buNone/>
                      </a:pPr>
                      <a:r>
                        <a:rPr b="1" lang="fr-FR" sz="1000"/>
                        <a:t>FP0 : Vérifier les fonctions principales constitutives </a:t>
                      </a:r>
                      <a:endParaRPr b="1" sz="10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Important</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aucune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33825">
                <a:tc>
                  <a:txBody>
                    <a:bodyPr>
                      <a:noAutofit/>
                    </a:bodyPr>
                    <a:lstStyle/>
                    <a:p>
                      <a:pPr indent="0" lvl="0" marL="0" rtl="0" algn="l">
                        <a:spcBef>
                          <a:spcPts val="0"/>
                        </a:spcBef>
                        <a:spcAft>
                          <a:spcPts val="0"/>
                        </a:spcAft>
                        <a:buNone/>
                      </a:pPr>
                      <a:r>
                        <a:rPr b="1" lang="fr-FR" sz="1000"/>
                        <a:t>FP1 : Transmettre l'effort exercé sur le volant au porte-moyeux</a:t>
                      </a:r>
                      <a:endParaRPr b="1" sz="10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Faire tourner le véhicule</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Rayon de braquage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3 mètres</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min</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5550">
                <a:tc>
                  <a:txBody>
                    <a:bodyPr>
                      <a:noAutofit/>
                    </a:bodyPr>
                    <a:lstStyle/>
                    <a:p>
                      <a:pPr indent="0" lvl="0" marL="0" rtl="0" algn="l">
                        <a:spcBef>
                          <a:spcPts val="0"/>
                        </a:spcBef>
                        <a:spcAft>
                          <a:spcPts val="0"/>
                        </a:spcAft>
                        <a:buNone/>
                      </a:pPr>
                      <a:r>
                        <a:t/>
                      </a:r>
                      <a:endParaRPr b="1" sz="10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Régler l'angle de chaque roue avant</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Angle de pince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plus ou moins 5 degrés</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min</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33825">
                <a:tc rowSpan="4">
                  <a:txBody>
                    <a:bodyPr>
                      <a:noAutofit/>
                    </a:bodyPr>
                    <a:lstStyle/>
                    <a:p>
                      <a:pPr indent="0" lvl="0" marL="0" rtl="0" algn="l">
                        <a:spcBef>
                          <a:spcPts val="0"/>
                        </a:spcBef>
                        <a:spcAft>
                          <a:spcPts val="0"/>
                        </a:spcAft>
                        <a:buNone/>
                      </a:pPr>
                      <a:r>
                        <a:rPr b="1" lang="fr-FR" sz="1000">
                          <a:solidFill>
                            <a:schemeClr val="dk1"/>
                          </a:solidFill>
                        </a:rPr>
                        <a:t>FP</a:t>
                      </a:r>
                      <a:r>
                        <a:rPr b="1" lang="fr-FR" sz="1000"/>
                        <a:t>2</a:t>
                      </a:r>
                      <a:r>
                        <a:rPr b="1" lang="fr-FR" sz="1000">
                          <a:solidFill>
                            <a:schemeClr val="dk1"/>
                          </a:solidFill>
                        </a:rPr>
                        <a:t> : Respect du règlement</a:t>
                      </a:r>
                      <a:endParaRPr b="1" sz="10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FS1.1 :le volan</a:t>
                      </a:r>
                      <a:r>
                        <a:rPr lang="fr-FR" sz="1000"/>
                        <a:t>t</a:t>
                      </a:r>
                      <a:r>
                        <a:rPr lang="fr-FR" sz="1000" u="none" cap="none" strike="noStrike"/>
                        <a:t> doit relier mécaniq</a:t>
                      </a:r>
                      <a:r>
                        <a:rPr lang="fr-FR" sz="1000"/>
                        <a:t>uement les roues sans utiliser ni cordes ni câbles</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binaire</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oui</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aucune</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T 2.6.1,</a:t>
                      </a:r>
                      <a:br>
                        <a:rPr lang="fr-FR" sz="1000"/>
                      </a:br>
                      <a:r>
                        <a:rPr lang="fr-FR" sz="1000"/>
                        <a:t>T 2.6.2</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7250">
                <a:tc vMerge="1"/>
                <a:tc>
                  <a:txBody>
                    <a:bodyPr>
                      <a:noAutofit/>
                    </a:bodyPr>
                    <a:lstStyle/>
                    <a:p>
                      <a:pPr indent="0" lvl="0" marL="0" marR="0" rtl="0" algn="l">
                        <a:lnSpc>
                          <a:spcPct val="100000"/>
                        </a:lnSpc>
                        <a:spcBef>
                          <a:spcPts val="0"/>
                        </a:spcBef>
                        <a:spcAft>
                          <a:spcPts val="0"/>
                        </a:spcAft>
                        <a:buNone/>
                      </a:pPr>
                      <a:r>
                        <a:rPr lang="fr-FR" sz="1000" u="none" cap="none" strike="noStrike"/>
                        <a:t>FS1.2 : positive steering stops </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binaire</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oui</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aucune</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T 2.6.3</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5550">
                <a:tc vMerge="1"/>
                <a:tc>
                  <a:txBody>
                    <a:bodyPr>
                      <a:noAutofit/>
                    </a:bodyPr>
                    <a:lstStyle/>
                    <a:p>
                      <a:pPr indent="0" lvl="0" marL="0" marR="0" rtl="0" algn="l">
                        <a:lnSpc>
                          <a:spcPct val="100000"/>
                        </a:lnSpc>
                        <a:spcBef>
                          <a:spcPts val="0"/>
                        </a:spcBef>
                        <a:spcAft>
                          <a:spcPts val="0"/>
                        </a:spcAft>
                        <a:buNone/>
                      </a:pPr>
                      <a:r>
                        <a:rPr lang="fr-FR" sz="1000"/>
                        <a:t>FS1.3: jeu maximale colonne de direction</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deg</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7</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aucune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T 2.6.4</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7250">
                <a:tc vMerge="1"/>
                <a:tc>
                  <a:txBody>
                    <a:bodyPr>
                      <a:noAutofit/>
                    </a:bodyPr>
                    <a:lstStyle/>
                    <a:p>
                      <a:pPr indent="0" lvl="0" marL="0" marR="0" rtl="0" algn="l">
                        <a:lnSpc>
                          <a:spcPct val="100000"/>
                        </a:lnSpc>
                        <a:spcBef>
                          <a:spcPts val="0"/>
                        </a:spcBef>
                        <a:spcAft>
                          <a:spcPts val="0"/>
                        </a:spcAft>
                        <a:buNone/>
                      </a:pPr>
                      <a:r>
                        <a:rPr lang="fr-FR" sz="1000"/>
                        <a:t>FS1.4: quick-release pour le volant</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binaire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oui</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aucune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T 2.6.5</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5550">
                <a:tc>
                  <a:txBody>
                    <a:bodyPr>
                      <a:noAutofit/>
                    </a:bodyPr>
                    <a:lstStyle/>
                    <a:p>
                      <a:pPr indent="0" lvl="0" marL="0" rtl="0" algn="l">
                        <a:spcBef>
                          <a:spcPts val="0"/>
                        </a:spcBef>
                        <a:spcAft>
                          <a:spcPts val="0"/>
                        </a:spcAft>
                        <a:buNone/>
                      </a:pPr>
                      <a:r>
                        <a:rPr b="1" lang="fr-FR" sz="1000"/>
                        <a:t>FP3 : Permettre au pilote de tourner facilement la roue</a:t>
                      </a:r>
                      <a:endParaRPr b="1" sz="10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Moment de torsion</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10 Nm à l'arrêt</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max</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5550">
                <a:tc>
                  <a:txBody>
                    <a:bodyPr>
                      <a:noAutofit/>
                    </a:bodyPr>
                    <a:lstStyle/>
                    <a:p>
                      <a:pPr indent="0" lvl="0" marL="0" rtl="0" algn="l">
                        <a:spcBef>
                          <a:spcPts val="0"/>
                        </a:spcBef>
                        <a:spcAft>
                          <a:spcPts val="0"/>
                        </a:spcAft>
                        <a:buNone/>
                      </a:pPr>
                      <a:r>
                        <a:rPr b="1" lang="fr-FR" sz="1000"/>
                        <a:t>FP5 : Respecter le budget massique</a:t>
                      </a:r>
                      <a:endParaRPr b="1"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Masse du sous-système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3 kg</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max</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33825">
                <a:tc>
                  <a:txBody>
                    <a:bodyPr>
                      <a:noAutofit/>
                    </a:bodyPr>
                    <a:lstStyle/>
                    <a:p>
                      <a:pPr indent="0" lvl="0" marL="0" rtl="0" algn="l">
                        <a:spcBef>
                          <a:spcPts val="0"/>
                        </a:spcBef>
                        <a:spcAft>
                          <a:spcPts val="0"/>
                        </a:spcAft>
                        <a:buNone/>
                      </a:pPr>
                      <a:r>
                        <a:rPr b="1" lang="fr-FR" sz="1000"/>
                        <a:t>FP6 : Résister au climat</a:t>
                      </a:r>
                      <a:endParaRPr b="1"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Protection contre l'oxydation</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oui</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aucune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596" name="Google Shape;596;g5b494d2df6_0_232"/>
          <p:cNvGraphicFramePr/>
          <p:nvPr/>
        </p:nvGraphicFramePr>
        <p:xfrm>
          <a:off x="12825" y="943000"/>
          <a:ext cx="3000000" cy="3000000"/>
        </p:xfrm>
        <a:graphic>
          <a:graphicData uri="http://schemas.openxmlformats.org/drawingml/2006/table">
            <a:tbl>
              <a:tblPr>
                <a:noFill/>
                <a:tableStyleId>{FADBDCE3-ABC4-4BA3-86F0-F2FE43A6C6C7}</a:tableStyleId>
              </a:tblPr>
              <a:tblGrid>
                <a:gridCol w="1295100"/>
                <a:gridCol w="3117275"/>
                <a:gridCol w="1368975"/>
                <a:gridCol w="979525"/>
                <a:gridCol w="1227275"/>
              </a:tblGrid>
              <a:tr h="338575">
                <a:tc gridSpan="2">
                  <a:txBody>
                    <a:bodyPr>
                      <a:noAutofit/>
                    </a:bodyPr>
                    <a:lstStyle/>
                    <a:p>
                      <a:pPr indent="0" lvl="0" marL="0" rtl="0" algn="ctr">
                        <a:spcBef>
                          <a:spcPts val="0"/>
                        </a:spcBef>
                        <a:spcAft>
                          <a:spcPts val="0"/>
                        </a:spcAft>
                        <a:buNone/>
                      </a:pPr>
                      <a:r>
                        <a:rPr b="1" lang="fr-FR" sz="1000"/>
                        <a:t>Cas de charges</a:t>
                      </a:r>
                      <a:endParaRPr b="1"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noAutofit/>
                    </a:bodyPr>
                    <a:lstStyle/>
                    <a:p>
                      <a:pPr indent="0" lvl="0" marL="0" rtl="0" algn="ctr">
                        <a:spcBef>
                          <a:spcPts val="0"/>
                        </a:spcBef>
                        <a:spcAft>
                          <a:spcPts val="0"/>
                        </a:spcAft>
                        <a:buNone/>
                      </a:pPr>
                      <a:r>
                        <a:rPr b="1" lang="fr-FR" sz="1000">
                          <a:solidFill>
                            <a:schemeClr val="dk1"/>
                          </a:solidFill>
                        </a:rPr>
                        <a:t>Accélération longitudinale</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fr-FR" sz="1000">
                          <a:solidFill>
                            <a:schemeClr val="dk1"/>
                          </a:solidFill>
                        </a:rPr>
                        <a:t>Accélération latérale</a:t>
                      </a:r>
                      <a:endParaRPr b="1" sz="1000">
                        <a:solidFill>
                          <a:schemeClr val="dk1"/>
                        </a:solidFill>
                      </a:endParaRPr>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fr-FR" sz="1000">
                          <a:solidFill>
                            <a:schemeClr val="dk1"/>
                          </a:solidFill>
                        </a:rPr>
                        <a:t>Température</a:t>
                      </a:r>
                      <a:endParaRPr b="1" sz="1000">
                        <a:solidFill>
                          <a:schemeClr val="dk1"/>
                        </a:solidFill>
                      </a:endParaRPr>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9125">
                <a:tc>
                  <a:txBody>
                    <a:bodyPr>
                      <a:noAutofit/>
                    </a:bodyPr>
                    <a:lstStyle/>
                    <a:p>
                      <a:pPr indent="0" lvl="0" marL="0" rtl="0" algn="ctr">
                        <a:spcBef>
                          <a:spcPts val="0"/>
                        </a:spcBef>
                        <a:spcAft>
                          <a:spcPts val="0"/>
                        </a:spcAft>
                        <a:buNone/>
                      </a:pPr>
                      <a:r>
                        <a:rPr b="1" i="1" lang="fr-FR" sz="1000"/>
                        <a:t>Nominal:</a:t>
                      </a:r>
                      <a:endParaRPr b="1" i="1" sz="1000"/>
                    </a:p>
                    <a:p>
                      <a:pPr indent="0" lvl="0" marL="0" rtl="0" algn="ctr">
                        <a:spcBef>
                          <a:spcPts val="0"/>
                        </a:spcBef>
                        <a:spcAft>
                          <a:spcPts val="0"/>
                        </a:spcAft>
                        <a:buNone/>
                      </a:pPr>
                      <a:r>
                        <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fr-FR" sz="1000">
                          <a:solidFill>
                            <a:schemeClr val="dk1"/>
                          </a:solidFill>
                        </a:rPr>
                        <a:t>virage en skid pad ou accélération en endurance </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FR" sz="1000"/>
                        <a:t>1.5 g</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FR" sz="1000"/>
                        <a:t>1.5 g</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FR" sz="1000"/>
                        <a:t>30°C</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2050">
                <a:tc>
                  <a:txBody>
                    <a:bodyPr>
                      <a:noAutofit/>
                    </a:bodyPr>
                    <a:lstStyle/>
                    <a:p>
                      <a:pPr indent="0" lvl="0" marL="0" rtl="0" algn="ctr">
                        <a:spcBef>
                          <a:spcPts val="0"/>
                        </a:spcBef>
                        <a:spcAft>
                          <a:spcPts val="0"/>
                        </a:spcAft>
                        <a:buNone/>
                      </a:pPr>
                      <a:r>
                        <a:rPr b="1" i="1" lang="fr-FR" sz="1000"/>
                        <a:t>Limite:</a:t>
                      </a:r>
                      <a:r>
                        <a:rPr b="1" lang="fr-FR" sz="1000"/>
                        <a:t> </a:t>
                      </a:r>
                      <a:endParaRPr b="1" sz="1000"/>
                    </a:p>
                    <a:p>
                      <a:pPr indent="0" lvl="0" marL="0" rtl="0" algn="ctr">
                        <a:spcBef>
                          <a:spcPts val="0"/>
                        </a:spcBef>
                        <a:spcAft>
                          <a:spcPts val="0"/>
                        </a:spcAft>
                        <a:buNone/>
                      </a:pPr>
                      <a:r>
                        <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fr-FR" sz="1000">
                          <a:solidFill>
                            <a:schemeClr val="dk1"/>
                          </a:solidFill>
                        </a:rPr>
                        <a:t>virage en skid pad +50 % plus accélération </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FR" sz="1000"/>
                        <a:t>2 g</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FR" sz="1000"/>
                        <a:t>2 g</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FR" sz="1000"/>
                        <a:t>30°C</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02450">
                <a:tc>
                  <a:txBody>
                    <a:bodyPr>
                      <a:noAutofit/>
                    </a:bodyPr>
                    <a:lstStyle/>
                    <a:p>
                      <a:pPr indent="0" lvl="0" marL="0" rtl="0" algn="ctr">
                        <a:spcBef>
                          <a:spcPts val="0"/>
                        </a:spcBef>
                        <a:spcAft>
                          <a:spcPts val="0"/>
                        </a:spcAft>
                        <a:buNone/>
                      </a:pPr>
                      <a:r>
                        <a:rPr b="1" i="1" lang="fr-FR" sz="1000"/>
                        <a:t>Ultime</a:t>
                      </a:r>
                      <a:r>
                        <a:rPr b="1" lang="fr-FR" sz="1000"/>
                        <a:t>:</a:t>
                      </a:r>
                      <a:endParaRPr b="1" sz="1000"/>
                    </a:p>
                    <a:p>
                      <a:pPr indent="0" lvl="0" marL="0" rtl="0" algn="ctr">
                        <a:spcBef>
                          <a:spcPts val="0"/>
                        </a:spcBef>
                        <a:spcAft>
                          <a:spcPts val="0"/>
                        </a:spcAft>
                        <a:buNone/>
                      </a:pPr>
                      <a:r>
                        <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fr-FR" sz="1000">
                          <a:solidFill>
                            <a:schemeClr val="dk1"/>
                          </a:solidFill>
                        </a:rPr>
                        <a:t>dérapage + freinage brutal </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FR" sz="1000"/>
                        <a:t>3</a:t>
                      </a:r>
                      <a:r>
                        <a:rPr lang="fr-FR" sz="1000"/>
                        <a:t>g</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FR" sz="1000"/>
                        <a:t>3</a:t>
                      </a:r>
                      <a:r>
                        <a:rPr lang="fr-FR" sz="1000"/>
                        <a:t>g</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FR" sz="1000"/>
                        <a:t>40°C</a:t>
                      </a:r>
                      <a:endParaRPr sz="1000"/>
                    </a:p>
                  </a:txBody>
                  <a:tcPr marT="36000" marB="36000" marR="36000" marL="36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597" name="Google Shape;597;g5b494d2df6_0_232"/>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598" name="Google Shape;598;g5b494d2df6_0_232"/>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02" name="Shape 602"/>
        <p:cNvGrpSpPr/>
        <p:nvPr/>
      </p:nvGrpSpPr>
      <p:grpSpPr>
        <a:xfrm>
          <a:off x="0" y="0"/>
          <a:ext cx="0" cy="0"/>
          <a:chOff x="0" y="0"/>
          <a:chExt cx="0" cy="0"/>
        </a:xfrm>
      </p:grpSpPr>
      <p:sp>
        <p:nvSpPr>
          <p:cNvPr id="603" name="Google Shape;603;g5b494d2df6_0_243"/>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t>
            </a:r>
            <a:r>
              <a:rPr b="1" lang="fr-FR" sz="2400" u="sng">
                <a:solidFill>
                  <a:schemeClr val="dk1"/>
                </a:solidFill>
                <a:highlight>
                  <a:srgbClr val="00FF00"/>
                </a:highlight>
                <a:latin typeface="Calibri"/>
                <a:ea typeface="Calibri"/>
                <a:cs typeface="Calibri"/>
                <a:sym typeface="Calibri"/>
              </a:rPr>
              <a:t>LAS</a:t>
            </a:r>
            <a:endParaRPr b="0" i="0" sz="2400" u="none" cap="none" strike="noStrike">
              <a:solidFill>
                <a:schemeClr val="dk1"/>
              </a:solidFill>
              <a:highlight>
                <a:srgbClr val="00FF00"/>
              </a:highlight>
              <a:latin typeface="Arial"/>
              <a:ea typeface="Arial"/>
              <a:cs typeface="Arial"/>
              <a:sym typeface="Arial"/>
            </a:endParaRPr>
          </a:p>
        </p:txBody>
      </p:sp>
      <p:sp>
        <p:nvSpPr>
          <p:cNvPr id="604" name="Google Shape;604;g5b494d2df6_0_243"/>
          <p:cNvSpPr txBox="1"/>
          <p:nvPr/>
        </p:nvSpPr>
        <p:spPr>
          <a:xfrm>
            <a:off x="0" y="594998"/>
            <a:ext cx="5211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Freinage/Pédalier</a:t>
            </a:r>
            <a:endParaRPr b="1" sz="1200"/>
          </a:p>
          <a:p>
            <a:pPr indent="0" lvl="0" marL="0" marR="0" rtl="0" algn="l">
              <a:lnSpc>
                <a:spcPct val="100000"/>
              </a:lnSpc>
              <a:spcBef>
                <a:spcPts val="0"/>
              </a:spcBef>
              <a:spcAft>
                <a:spcPts val="0"/>
              </a:spcAft>
              <a:buNone/>
            </a:pPr>
            <a:r>
              <a:t/>
            </a:r>
            <a:endParaRPr b="1" sz="1200"/>
          </a:p>
        </p:txBody>
      </p:sp>
      <p:sp>
        <p:nvSpPr>
          <p:cNvPr id="605" name="Google Shape;605;g5b494d2df6_0_243"/>
          <p:cNvSpPr txBox="1"/>
          <p:nvPr/>
        </p:nvSpPr>
        <p:spPr>
          <a:xfrm>
            <a:off x="7924799" y="91337"/>
            <a:ext cx="609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2000" u="none" cap="none" strike="noStrike">
                <a:solidFill>
                  <a:srgbClr val="C00000"/>
                </a:solidFill>
                <a:latin typeface="Arial"/>
                <a:ea typeface="Arial"/>
                <a:cs typeface="Arial"/>
                <a:sym typeface="Arial"/>
              </a:rPr>
              <a:t>TRI</a:t>
            </a:r>
            <a:endParaRPr/>
          </a:p>
        </p:txBody>
      </p:sp>
      <p:sp>
        <p:nvSpPr>
          <p:cNvPr id="606" name="Google Shape;606;g5b494d2df6_0_243"/>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graphicFrame>
        <p:nvGraphicFramePr>
          <p:cNvPr id="607" name="Google Shape;607;g5b494d2df6_0_243"/>
          <p:cNvGraphicFramePr/>
          <p:nvPr/>
        </p:nvGraphicFramePr>
        <p:xfrm>
          <a:off x="13" y="3620973"/>
          <a:ext cx="3000000" cy="3000000"/>
        </p:xfrm>
        <a:graphic>
          <a:graphicData uri="http://schemas.openxmlformats.org/drawingml/2006/table">
            <a:tbl>
              <a:tblPr bandRow="1" firstRow="1">
                <a:noFill/>
                <a:tableStyleId>{9A9046B2-43F9-4BFE-BDCA-88F7E11736F6}</a:tableStyleId>
              </a:tblPr>
              <a:tblGrid>
                <a:gridCol w="2069275"/>
                <a:gridCol w="2357000"/>
                <a:gridCol w="1029100"/>
                <a:gridCol w="1062325"/>
                <a:gridCol w="1272575"/>
                <a:gridCol w="1353700"/>
              </a:tblGrid>
              <a:tr h="456850">
                <a:tc>
                  <a:txBody>
                    <a:bodyPr>
                      <a:noAutofit/>
                    </a:bodyPr>
                    <a:lstStyle/>
                    <a:p>
                      <a:pPr indent="0" lvl="0" marL="0" marR="0" rtl="0" algn="l">
                        <a:lnSpc>
                          <a:spcPct val="100000"/>
                        </a:lnSpc>
                        <a:spcBef>
                          <a:spcPts val="0"/>
                        </a:spcBef>
                        <a:spcAft>
                          <a:spcPts val="0"/>
                        </a:spcAft>
                        <a:buNone/>
                      </a:pPr>
                      <a:r>
                        <a:rPr lang="fr-FR" sz="1000" u="none" cap="none" strike="noStrike"/>
                        <a:t>Fonction primaire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Fonction secondaire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Critère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Niveau</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Flexibilité</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Article règlement</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0725">
                <a:tc rowSpan="4">
                  <a:txBody>
                    <a:bodyPr>
                      <a:noAutofit/>
                    </a:bodyPr>
                    <a:lstStyle/>
                    <a:p>
                      <a:pPr indent="0" lvl="0" marL="0" rtl="0" algn="l">
                        <a:spcBef>
                          <a:spcPts val="0"/>
                        </a:spcBef>
                        <a:spcAft>
                          <a:spcPts val="0"/>
                        </a:spcAft>
                        <a:buNone/>
                      </a:pPr>
                      <a:r>
                        <a:rPr b="1" lang="fr-FR" sz="1000">
                          <a:solidFill>
                            <a:schemeClr val="dk1"/>
                          </a:solidFill>
                        </a:rPr>
                        <a:t>FP1 : Respect du règlement</a:t>
                      </a:r>
                      <a:endParaRPr b="1" sz="10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FS1.1 : </a:t>
                      </a:r>
                      <a:r>
                        <a:rPr lang="fr-FR" sz="1000"/>
                        <a:t>système de freinage hydraulique sur le 4 roues et actué par une commande unique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binaire</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oui</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aucune</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T 6.1.1</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0725">
                <a:tc vMerge="1"/>
                <a:tc>
                  <a:txBody>
                    <a:bodyPr>
                      <a:noAutofit/>
                    </a:bodyPr>
                    <a:lstStyle/>
                    <a:p>
                      <a:pPr indent="0" lvl="0" marL="0" marR="0" rtl="0" algn="l">
                        <a:lnSpc>
                          <a:spcPct val="100000"/>
                        </a:lnSpc>
                        <a:spcBef>
                          <a:spcPts val="0"/>
                        </a:spcBef>
                        <a:spcAft>
                          <a:spcPts val="0"/>
                        </a:spcAft>
                        <a:buNone/>
                      </a:pPr>
                      <a:r>
                        <a:rPr lang="fr-FR" sz="1000" u="none" cap="none" strike="noStrike"/>
                        <a:t>FS1.2 : d</a:t>
                      </a:r>
                      <a:r>
                        <a:rPr lang="fr-FR" sz="1000"/>
                        <a:t>eux circuits de freinage indépendants </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binaire</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oui</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aucune</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T 6.1.2</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0725">
                <a:tc vMerge="1"/>
                <a:tc>
                  <a:txBody>
                    <a:bodyPr>
                      <a:noAutofit/>
                    </a:bodyPr>
                    <a:lstStyle/>
                    <a:p>
                      <a:pPr indent="0" lvl="0" marL="0" marR="0" rtl="0" algn="l">
                        <a:lnSpc>
                          <a:spcPct val="100000"/>
                        </a:lnSpc>
                        <a:spcBef>
                          <a:spcPts val="0"/>
                        </a:spcBef>
                        <a:spcAft>
                          <a:spcPts val="0"/>
                        </a:spcAft>
                        <a:buNone/>
                      </a:pPr>
                      <a:r>
                        <a:rPr lang="fr-FR" sz="1000"/>
                        <a:t>FS1.3: cas de charge minimale pour le pédalier de frein</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N</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2000</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aucune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T 6.1.8</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0725">
                <a:tc vMerge="1"/>
                <a:tc>
                  <a:txBody>
                    <a:bodyPr>
                      <a:noAutofit/>
                    </a:bodyPr>
                    <a:lstStyle/>
                    <a:p>
                      <a:pPr indent="0" lvl="0" marL="0" marR="0" rtl="0" algn="l">
                        <a:lnSpc>
                          <a:spcPct val="100000"/>
                        </a:lnSpc>
                        <a:spcBef>
                          <a:spcPts val="0"/>
                        </a:spcBef>
                        <a:spcAft>
                          <a:spcPts val="0"/>
                        </a:spcAft>
                        <a:buNone/>
                      </a:pPr>
                      <a:r>
                        <a:rPr lang="fr-FR" sz="1000"/>
                        <a:t>FS1.4: matériau du pédal de frein</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matériau</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acier / aluminium</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aucune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T 6.1.9</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608" name="Google Shape;608;g5b494d2df6_0_243"/>
          <p:cNvGraphicFramePr/>
          <p:nvPr/>
        </p:nvGraphicFramePr>
        <p:xfrm>
          <a:off x="0" y="1056700"/>
          <a:ext cx="3000000" cy="3000000"/>
        </p:xfrm>
        <a:graphic>
          <a:graphicData uri="http://schemas.openxmlformats.org/drawingml/2006/table">
            <a:tbl>
              <a:tblPr>
                <a:noFill/>
                <a:tableStyleId>{FADBDCE3-ABC4-4BA3-86F0-F2FE43A6C6C7}</a:tableStyleId>
              </a:tblPr>
              <a:tblGrid>
                <a:gridCol w="1933875"/>
                <a:gridCol w="1004050"/>
                <a:gridCol w="953500"/>
                <a:gridCol w="1319575"/>
              </a:tblGrid>
              <a:tr h="382475">
                <a:tc>
                  <a:txBody>
                    <a:bodyPr>
                      <a:noAutofit/>
                    </a:bodyPr>
                    <a:lstStyle/>
                    <a:p>
                      <a:pPr indent="0" lvl="0" marL="0" rtl="0" algn="ctr">
                        <a:spcBef>
                          <a:spcPts val="0"/>
                        </a:spcBef>
                        <a:spcAft>
                          <a:spcPts val="0"/>
                        </a:spcAft>
                        <a:buNone/>
                      </a:pPr>
                      <a:r>
                        <a:rPr b="1" lang="fr-FR" sz="1000"/>
                        <a:t>Cas de charges</a:t>
                      </a:r>
                      <a:endParaRPr b="1"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fr-FR" sz="1000">
                          <a:solidFill>
                            <a:schemeClr val="dk1"/>
                          </a:solidFill>
                        </a:rPr>
                        <a:t>Accélération longitudinale</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fr-FR" sz="1000">
                          <a:solidFill>
                            <a:schemeClr val="dk1"/>
                          </a:solidFill>
                        </a:rPr>
                        <a:t>Accélération latérale</a:t>
                      </a:r>
                      <a:endParaRPr b="1" sz="1000">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fr-FR" sz="1000">
                          <a:solidFill>
                            <a:schemeClr val="dk1"/>
                          </a:solidFill>
                        </a:rPr>
                        <a:t>Température</a:t>
                      </a:r>
                      <a:endParaRPr b="1" sz="1000">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15650">
                <a:tc>
                  <a:txBody>
                    <a:bodyPr>
                      <a:noAutofit/>
                    </a:bodyPr>
                    <a:lstStyle/>
                    <a:p>
                      <a:pPr indent="0" lvl="0" marL="0" rtl="0" algn="ctr">
                        <a:spcBef>
                          <a:spcPts val="0"/>
                        </a:spcBef>
                        <a:spcAft>
                          <a:spcPts val="0"/>
                        </a:spcAft>
                        <a:buNone/>
                      </a:pPr>
                      <a:r>
                        <a:rPr b="1" i="1" lang="fr-FR" sz="1000"/>
                        <a:t>Nominal:</a:t>
                      </a:r>
                      <a:endParaRPr b="1" i="1" sz="1000"/>
                    </a:p>
                    <a:p>
                      <a:pPr indent="0" lvl="0" marL="0" rtl="0" algn="ctr">
                        <a:spcBef>
                          <a:spcPts val="0"/>
                        </a:spcBef>
                        <a:spcAft>
                          <a:spcPts val="0"/>
                        </a:spcAft>
                        <a:buNone/>
                      </a:pPr>
                      <a:r>
                        <a:rPr lang="fr-FR" sz="1000"/>
                        <a:t>virage en skid pad ou accélération en endurance à 30°C</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FR" sz="1000"/>
                        <a:t>1.5 g</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FR" sz="1000"/>
                        <a:t>1.5 g</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FR" sz="1000"/>
                        <a:t>30°C</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15650">
                <a:tc>
                  <a:txBody>
                    <a:bodyPr>
                      <a:noAutofit/>
                    </a:bodyPr>
                    <a:lstStyle/>
                    <a:p>
                      <a:pPr indent="0" lvl="0" marL="0" rtl="0" algn="ctr">
                        <a:spcBef>
                          <a:spcPts val="0"/>
                        </a:spcBef>
                        <a:spcAft>
                          <a:spcPts val="0"/>
                        </a:spcAft>
                        <a:buNone/>
                      </a:pPr>
                      <a:r>
                        <a:rPr b="1" i="1" lang="fr-FR" sz="1000"/>
                        <a:t>Limite:</a:t>
                      </a:r>
                      <a:r>
                        <a:rPr b="1" lang="fr-FR" sz="1000"/>
                        <a:t> </a:t>
                      </a:r>
                      <a:endParaRPr b="1" sz="1000"/>
                    </a:p>
                    <a:p>
                      <a:pPr indent="0" lvl="0" marL="0" rtl="0" algn="ctr">
                        <a:spcBef>
                          <a:spcPts val="0"/>
                        </a:spcBef>
                        <a:spcAft>
                          <a:spcPts val="0"/>
                        </a:spcAft>
                        <a:buNone/>
                      </a:pPr>
                      <a:r>
                        <a:rPr lang="fr-FR" sz="1000"/>
                        <a:t>virage en skid pad +50 % plus accélération à 40°C</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FR" sz="1000"/>
                        <a:t>2 g</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FR" sz="1000"/>
                        <a:t>2 g</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FR" sz="1000"/>
                        <a:t>30°C</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8850">
                <a:tc>
                  <a:txBody>
                    <a:bodyPr>
                      <a:noAutofit/>
                    </a:bodyPr>
                    <a:lstStyle/>
                    <a:p>
                      <a:pPr indent="0" lvl="0" marL="0" rtl="0" algn="ctr">
                        <a:spcBef>
                          <a:spcPts val="0"/>
                        </a:spcBef>
                        <a:spcAft>
                          <a:spcPts val="0"/>
                        </a:spcAft>
                        <a:buNone/>
                      </a:pPr>
                      <a:r>
                        <a:rPr b="1" i="1" lang="fr-FR" sz="1000"/>
                        <a:t>Ultime</a:t>
                      </a:r>
                      <a:r>
                        <a:rPr b="1" lang="fr-FR" sz="1000"/>
                        <a:t>:</a:t>
                      </a:r>
                      <a:endParaRPr b="1" sz="1000"/>
                    </a:p>
                    <a:p>
                      <a:pPr indent="0" lvl="0" marL="0" rtl="0" algn="ctr">
                        <a:spcBef>
                          <a:spcPts val="0"/>
                        </a:spcBef>
                        <a:spcAft>
                          <a:spcPts val="0"/>
                        </a:spcAft>
                        <a:buNone/>
                      </a:pPr>
                      <a:r>
                        <a:rPr lang="fr-FR" sz="1000"/>
                        <a:t>dérapage + freinage brutal à 40°C</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FR" sz="1000"/>
                        <a:t>3</a:t>
                      </a:r>
                      <a:r>
                        <a:rPr lang="fr-FR" sz="1000"/>
                        <a:t>g</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FR" sz="1000"/>
                        <a:t>3</a:t>
                      </a:r>
                      <a:r>
                        <a:rPr lang="fr-FR" sz="1000"/>
                        <a:t>g</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FR" sz="1000"/>
                        <a:t>40°C</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609" name="Google Shape;609;g5b494d2df6_0_243"/>
          <p:cNvSpPr/>
          <p:nvPr/>
        </p:nvSpPr>
        <p:spPr>
          <a:xfrm>
            <a:off x="5211025" y="594947"/>
            <a:ext cx="3933000" cy="1211100"/>
          </a:xfrm>
          <a:prstGeom prst="rect">
            <a:avLst/>
          </a:pr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Simulations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p:txBody>
      </p:sp>
      <p:sp>
        <p:nvSpPr>
          <p:cNvPr id="610" name="Google Shape;610;g5b494d2df6_0_243"/>
          <p:cNvSpPr/>
          <p:nvPr/>
        </p:nvSpPr>
        <p:spPr>
          <a:xfrm>
            <a:off x="5211025" y="1806149"/>
            <a:ext cx="3933000" cy="1810800"/>
          </a:xfrm>
          <a:prstGeom prst="rect">
            <a:avLst/>
          </a:pr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Architecture / Sous systèmes</a:t>
            </a:r>
            <a:endParaRPr/>
          </a:p>
          <a:p>
            <a:pPr indent="0" lvl="0" marL="0" marR="0" rtl="0" algn="l">
              <a:lnSpc>
                <a:spcPct val="100000"/>
              </a:lnSpc>
              <a:spcBef>
                <a:spcPts val="0"/>
              </a:spcBef>
              <a:spcAft>
                <a:spcPts val="0"/>
              </a:spcAft>
              <a:buClr>
                <a:srgbClr val="000000"/>
              </a:buClr>
              <a:buSzPts val="1200"/>
              <a:buFont typeface="Arial"/>
              <a:buNone/>
            </a:pPr>
            <a:r>
              <a:t/>
            </a:r>
            <a:endParaRPr b="1" sz="1200"/>
          </a:p>
          <a:p>
            <a:pPr indent="0" lvl="0" marL="0" marR="0" rtl="0" algn="l">
              <a:lnSpc>
                <a:spcPct val="100000"/>
              </a:lnSpc>
              <a:spcBef>
                <a:spcPts val="0"/>
              </a:spcBef>
              <a:spcAft>
                <a:spcPts val="0"/>
              </a:spcAft>
              <a:buClr>
                <a:srgbClr val="000000"/>
              </a:buClr>
              <a:buSzPts val="1000"/>
              <a:buFont typeface="Arial"/>
              <a:buNone/>
            </a:pPr>
            <a:r>
              <a:rPr lang="fr-FR" sz="1000"/>
              <a:t>Freinage 69% AV/31% AR</a:t>
            </a:r>
            <a:endParaRPr sz="1000"/>
          </a:p>
          <a:p>
            <a:pPr indent="0" lvl="0" marL="0" marR="0" rtl="0" algn="l">
              <a:lnSpc>
                <a:spcPct val="100000"/>
              </a:lnSpc>
              <a:spcBef>
                <a:spcPts val="0"/>
              </a:spcBef>
              <a:spcAft>
                <a:spcPts val="0"/>
              </a:spcAft>
              <a:buClr>
                <a:srgbClr val="000000"/>
              </a:buClr>
              <a:buSzPts val="1000"/>
              <a:buFont typeface="Arial"/>
              <a:buNone/>
            </a:pPr>
            <a:r>
              <a:rPr lang="fr-FR" sz="1000"/>
              <a:t>Résultat à modifier en fonction des forces aérodynamiques</a:t>
            </a:r>
            <a:endParaRPr sz="1000"/>
          </a:p>
          <a:p>
            <a:pPr indent="0" lvl="0" marL="0" marR="0" rtl="0" algn="l">
              <a:lnSpc>
                <a:spcPct val="100000"/>
              </a:lnSpc>
              <a:spcBef>
                <a:spcPts val="0"/>
              </a:spcBef>
              <a:spcAft>
                <a:spcPts val="0"/>
              </a:spcAft>
              <a:buClr>
                <a:srgbClr val="000000"/>
              </a:buClr>
              <a:buSzPts val="1000"/>
              <a:buFont typeface="Arial"/>
              <a:buNone/>
            </a:pPr>
            <a:r>
              <a:t/>
            </a:r>
            <a:endParaRPr sz="1000"/>
          </a:p>
          <a:p>
            <a:pPr indent="0" lvl="0" marL="0" marR="0" rtl="0" algn="l">
              <a:lnSpc>
                <a:spcPct val="100000"/>
              </a:lnSpc>
              <a:spcBef>
                <a:spcPts val="0"/>
              </a:spcBef>
              <a:spcAft>
                <a:spcPts val="0"/>
              </a:spcAft>
              <a:buClr>
                <a:srgbClr val="000000"/>
              </a:buClr>
              <a:buSzPts val="1000"/>
              <a:buFont typeface="Arial"/>
              <a:buNone/>
            </a:pPr>
            <a:r>
              <a:rPr lang="fr-FR" sz="1000"/>
              <a:t>Géométrie pédalier encore indéterminée, attention à garantir l’équilibre de la pédale de frein</a:t>
            </a:r>
            <a:endParaRPr sz="1000"/>
          </a:p>
          <a:p>
            <a:pPr indent="0" lvl="0" marL="0" marR="0" rtl="0" algn="l">
              <a:lnSpc>
                <a:spcPct val="100000"/>
              </a:lnSpc>
              <a:spcBef>
                <a:spcPts val="0"/>
              </a:spcBef>
              <a:spcAft>
                <a:spcPts val="0"/>
              </a:spcAft>
              <a:buClr>
                <a:srgbClr val="000000"/>
              </a:buClr>
              <a:buSzPts val="1000"/>
              <a:buFont typeface="Arial"/>
              <a:buNone/>
            </a:pPr>
            <a:r>
              <a:rPr lang="fr-FR" sz="1000"/>
              <a:t>Maîtres-cylindres à plat leur éviter de travailler en flexion ?</a:t>
            </a:r>
            <a:endParaRPr b="0" i="0" sz="1000" u="none" cap="none" strike="noStrike">
              <a:solidFill>
                <a:srgbClr val="000000"/>
              </a:solidFill>
              <a:highlight>
                <a:srgbClr val="FF00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g5b494d2df6_0_243"/>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612" name="Google Shape;612;g5b494d2df6_0_243"/>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16" name="Shape 616"/>
        <p:cNvGrpSpPr/>
        <p:nvPr/>
      </p:nvGrpSpPr>
      <p:grpSpPr>
        <a:xfrm>
          <a:off x="0" y="0"/>
          <a:ext cx="0" cy="0"/>
          <a:chOff x="0" y="0"/>
          <a:chExt cx="0" cy="0"/>
        </a:xfrm>
      </p:grpSpPr>
      <p:sp>
        <p:nvSpPr>
          <p:cNvPr id="617" name="Google Shape;617;g5b6d2886cc_25_25"/>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t>
            </a:r>
            <a:r>
              <a:rPr b="1" lang="fr-FR" sz="2400" u="sng">
                <a:solidFill>
                  <a:schemeClr val="dk1"/>
                </a:solidFill>
                <a:highlight>
                  <a:srgbClr val="00FF00"/>
                </a:highlight>
                <a:latin typeface="Calibri"/>
                <a:ea typeface="Calibri"/>
                <a:cs typeface="Calibri"/>
                <a:sym typeface="Calibri"/>
              </a:rPr>
              <a:t>LAS</a:t>
            </a:r>
            <a:endParaRPr b="0" i="0" sz="2400" u="none" cap="none" strike="noStrike">
              <a:solidFill>
                <a:schemeClr val="dk1"/>
              </a:solidFill>
              <a:highlight>
                <a:srgbClr val="00FF00"/>
              </a:highlight>
              <a:latin typeface="Arial"/>
              <a:ea typeface="Arial"/>
              <a:cs typeface="Arial"/>
              <a:sym typeface="Arial"/>
            </a:endParaRPr>
          </a:p>
        </p:txBody>
      </p:sp>
      <p:sp>
        <p:nvSpPr>
          <p:cNvPr id="618" name="Google Shape;618;g5b6d2886cc_25_25"/>
          <p:cNvSpPr txBox="1"/>
          <p:nvPr/>
        </p:nvSpPr>
        <p:spPr>
          <a:xfrm>
            <a:off x="819750" y="586525"/>
            <a:ext cx="8324400" cy="3000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Freinage &amp; Pédalier</a:t>
            </a:r>
            <a:endParaRPr/>
          </a:p>
        </p:txBody>
      </p:sp>
      <p:sp>
        <p:nvSpPr>
          <p:cNvPr id="619" name="Google Shape;619;g5b6d2886cc_25_25"/>
          <p:cNvSpPr txBox="1"/>
          <p:nvPr/>
        </p:nvSpPr>
        <p:spPr>
          <a:xfrm>
            <a:off x="7924799" y="91337"/>
            <a:ext cx="609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2000" u="none" cap="none" strike="noStrike">
                <a:solidFill>
                  <a:srgbClr val="C00000"/>
                </a:solidFill>
                <a:latin typeface="Arial"/>
                <a:ea typeface="Arial"/>
                <a:cs typeface="Arial"/>
                <a:sym typeface="Arial"/>
              </a:rPr>
              <a:t>TRI</a:t>
            </a:r>
            <a:endParaRPr/>
          </a:p>
        </p:txBody>
      </p:sp>
      <p:sp>
        <p:nvSpPr>
          <p:cNvPr id="620" name="Google Shape;620;g5b6d2886cc_25_25"/>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621" name="Google Shape;621;g5b6d2886cc_25_25"/>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622" name="Google Shape;622;g5b6d2886cc_25_25"/>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pic>
        <p:nvPicPr>
          <p:cNvPr id="623" name="Google Shape;623;g5b6d2886cc_25_25"/>
          <p:cNvPicPr preferRelativeResize="0"/>
          <p:nvPr/>
        </p:nvPicPr>
        <p:blipFill>
          <a:blip r:embed="rId4">
            <a:alphaModFix/>
          </a:blip>
          <a:stretch>
            <a:fillRect/>
          </a:stretch>
        </p:blipFill>
        <p:spPr>
          <a:xfrm>
            <a:off x="2155100" y="1322075"/>
            <a:ext cx="4859950" cy="4762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27" name="Shape 627"/>
        <p:cNvGrpSpPr/>
        <p:nvPr/>
      </p:nvGrpSpPr>
      <p:grpSpPr>
        <a:xfrm>
          <a:off x="0" y="0"/>
          <a:ext cx="0" cy="0"/>
          <a:chOff x="0" y="0"/>
          <a:chExt cx="0" cy="0"/>
        </a:xfrm>
      </p:grpSpPr>
      <p:sp>
        <p:nvSpPr>
          <p:cNvPr id="628" name="Google Shape;628;g5b494d2df6_1_22"/>
          <p:cNvSpPr txBox="1"/>
          <p:nvPr/>
        </p:nvSpPr>
        <p:spPr>
          <a:xfrm>
            <a:off x="0" y="586525"/>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2381E"/>
                </a:solidFill>
                <a:latin typeface="Calibri"/>
                <a:ea typeface="Calibri"/>
                <a:cs typeface="Calibri"/>
                <a:sym typeface="Calibri"/>
              </a:rPr>
              <a:t>TOP Pré-Dim </a:t>
            </a:r>
            <a:endParaRPr b="1" i="0" sz="2400" u="sng" cap="none" strike="noStrike">
              <a:solidFill>
                <a:srgbClr val="C2381E"/>
              </a:solidFill>
              <a:latin typeface="Calibri"/>
              <a:ea typeface="Calibri"/>
              <a:cs typeface="Calibri"/>
              <a:sym typeface="Calibri"/>
            </a:endParaRPr>
          </a:p>
          <a:p>
            <a:pPr indent="0" lvl="0" marL="0" marR="0" rtl="0" algn="ctr">
              <a:lnSpc>
                <a:spcPct val="100000"/>
              </a:lnSpc>
              <a:spcBef>
                <a:spcPts val="0"/>
              </a:spcBef>
              <a:spcAft>
                <a:spcPts val="0"/>
              </a:spcAft>
              <a:buNone/>
            </a:pPr>
            <a:r>
              <a:rPr b="1" lang="fr-FR" sz="2400" u="sng">
                <a:latin typeface="Calibri"/>
                <a:ea typeface="Calibri"/>
                <a:cs typeface="Calibri"/>
                <a:sym typeface="Calibri"/>
              </a:rPr>
              <a:t>Motorisation</a:t>
            </a:r>
            <a:endParaRPr b="1" sz="2400" u="sng">
              <a:latin typeface="Calibri"/>
              <a:ea typeface="Calibri"/>
              <a:cs typeface="Calibri"/>
              <a:sym typeface="Calibri"/>
            </a:endParaRPr>
          </a:p>
        </p:txBody>
      </p:sp>
      <p:sp>
        <p:nvSpPr>
          <p:cNvPr id="629" name="Google Shape;629;g5b494d2df6_1_22"/>
          <p:cNvSpPr txBox="1"/>
          <p:nvPr/>
        </p:nvSpPr>
        <p:spPr>
          <a:xfrm>
            <a:off x="7924799" y="91337"/>
            <a:ext cx="609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2000" u="none" cap="none" strike="noStrike">
                <a:solidFill>
                  <a:srgbClr val="C00000"/>
                </a:solidFill>
                <a:latin typeface="Arial"/>
                <a:ea typeface="Arial"/>
                <a:cs typeface="Arial"/>
                <a:sym typeface="Arial"/>
              </a:rPr>
              <a:t>TRI</a:t>
            </a:r>
            <a:endParaRPr/>
          </a:p>
        </p:txBody>
      </p:sp>
      <p:sp>
        <p:nvSpPr>
          <p:cNvPr id="630" name="Google Shape;630;g5b494d2df6_1_22"/>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631" name="Google Shape;631;g5b494d2df6_1_22"/>
          <p:cNvSpPr txBox="1"/>
          <p:nvPr/>
        </p:nvSpPr>
        <p:spPr>
          <a:xfrm>
            <a:off x="970950" y="1348525"/>
            <a:ext cx="3271800" cy="185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285750" lvl="0" marL="425450" marR="0" rtl="0" algn="l">
              <a:lnSpc>
                <a:spcPct val="100000"/>
              </a:lnSpc>
              <a:spcBef>
                <a:spcPts val="0"/>
              </a:spcBef>
              <a:spcAft>
                <a:spcPts val="0"/>
              </a:spcAft>
              <a:buClr>
                <a:srgbClr val="000000"/>
              </a:buClr>
              <a:buSzPts val="1400"/>
              <a:buFont typeface="Arial"/>
              <a:buChar char="-"/>
            </a:pPr>
            <a:r>
              <a:rPr b="1" i="0" lang="fr-FR" sz="1400" u="none" cap="none" strike="noStrike">
                <a:solidFill>
                  <a:srgbClr val="000000"/>
                </a:solidFill>
                <a:latin typeface="Arial"/>
                <a:ea typeface="Arial"/>
                <a:cs typeface="Arial"/>
                <a:sym typeface="Arial"/>
              </a:rPr>
              <a:t>Motorisation</a:t>
            </a:r>
            <a:endParaRPr/>
          </a:p>
          <a:p>
            <a:pPr indent="-196850" lvl="0" marL="42545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285750" lvl="0" marL="425450" marR="0" rtl="0" algn="l">
              <a:lnSpc>
                <a:spcPct val="100000"/>
              </a:lnSpc>
              <a:spcBef>
                <a:spcPts val="0"/>
              </a:spcBef>
              <a:spcAft>
                <a:spcPts val="0"/>
              </a:spcAft>
              <a:buClr>
                <a:srgbClr val="000000"/>
              </a:buClr>
              <a:buSzPts val="1400"/>
              <a:buFont typeface="Arial"/>
              <a:buChar char="-"/>
            </a:pPr>
            <a:r>
              <a:rPr b="1" i="0" lang="fr-FR" sz="1400" u="none" cap="none" strike="noStrike">
                <a:solidFill>
                  <a:srgbClr val="000000"/>
                </a:solidFill>
                <a:latin typeface="Arial"/>
                <a:ea typeface="Arial"/>
                <a:cs typeface="Arial"/>
                <a:sym typeface="Arial"/>
              </a:rPr>
              <a:t>Bride et guillotine</a:t>
            </a:r>
            <a:endParaRPr/>
          </a:p>
          <a:p>
            <a:pPr indent="-285750" lvl="0" marL="425450" marR="0" rtl="0" algn="l">
              <a:lnSpc>
                <a:spcPct val="100000"/>
              </a:lnSpc>
              <a:spcBef>
                <a:spcPts val="0"/>
              </a:spcBef>
              <a:spcAft>
                <a:spcPts val="0"/>
              </a:spcAft>
              <a:buClr>
                <a:srgbClr val="000000"/>
              </a:buClr>
              <a:buSzPts val="1400"/>
              <a:buFont typeface="Arial"/>
              <a:buChar char="-"/>
            </a:pPr>
            <a:r>
              <a:rPr b="1" i="0" lang="fr-FR" sz="1400" u="none" cap="none" strike="noStrike">
                <a:solidFill>
                  <a:srgbClr val="000000"/>
                </a:solidFill>
                <a:latin typeface="Arial"/>
                <a:ea typeface="Arial"/>
                <a:cs typeface="Arial"/>
                <a:sym typeface="Arial"/>
              </a:rPr>
              <a:t>Admission</a:t>
            </a:r>
            <a:endParaRPr/>
          </a:p>
          <a:p>
            <a:pPr indent="-285750" lvl="0" marL="425450" marR="0" rtl="0" algn="l">
              <a:lnSpc>
                <a:spcPct val="100000"/>
              </a:lnSpc>
              <a:spcBef>
                <a:spcPts val="0"/>
              </a:spcBef>
              <a:spcAft>
                <a:spcPts val="0"/>
              </a:spcAft>
              <a:buClr>
                <a:srgbClr val="000000"/>
              </a:buClr>
              <a:buSzPts val="1400"/>
              <a:buFont typeface="Arial"/>
              <a:buChar char="-"/>
            </a:pPr>
            <a:r>
              <a:rPr b="1" i="0" lang="fr-FR" sz="1400" u="none" cap="none" strike="noStrike">
                <a:solidFill>
                  <a:srgbClr val="000000"/>
                </a:solidFill>
                <a:latin typeface="Arial"/>
                <a:ea typeface="Arial"/>
                <a:cs typeface="Arial"/>
                <a:sym typeface="Arial"/>
              </a:rPr>
              <a:t>Moteur</a:t>
            </a:r>
            <a:endParaRPr/>
          </a:p>
          <a:p>
            <a:pPr indent="-285750" lvl="0" marL="425450" marR="0" rtl="0" algn="l">
              <a:lnSpc>
                <a:spcPct val="100000"/>
              </a:lnSpc>
              <a:spcBef>
                <a:spcPts val="0"/>
              </a:spcBef>
              <a:spcAft>
                <a:spcPts val="0"/>
              </a:spcAft>
              <a:buClr>
                <a:srgbClr val="000000"/>
              </a:buClr>
              <a:buSzPts val="1400"/>
              <a:buFont typeface="Arial"/>
              <a:buChar char="-"/>
            </a:pPr>
            <a:r>
              <a:rPr b="1" i="0" lang="fr-FR" sz="1400" u="none" cap="none" strike="noStrike">
                <a:solidFill>
                  <a:srgbClr val="000000"/>
                </a:solidFill>
                <a:latin typeface="Arial"/>
                <a:ea typeface="Arial"/>
                <a:cs typeface="Arial"/>
                <a:sym typeface="Arial"/>
              </a:rPr>
              <a:t>Circuit de carburant</a:t>
            </a:r>
            <a:endParaRPr/>
          </a:p>
          <a:p>
            <a:pPr indent="-285750" lvl="0" marL="425450" marR="0" rtl="0" algn="l">
              <a:lnSpc>
                <a:spcPct val="100000"/>
              </a:lnSpc>
              <a:spcBef>
                <a:spcPts val="0"/>
              </a:spcBef>
              <a:spcAft>
                <a:spcPts val="0"/>
              </a:spcAft>
              <a:buClr>
                <a:srgbClr val="000000"/>
              </a:buClr>
              <a:buSzPts val="1400"/>
              <a:buFont typeface="Arial"/>
              <a:buChar char="-"/>
            </a:pPr>
            <a:r>
              <a:rPr b="1" i="0" lang="fr-FR" sz="1400" u="none" cap="none" strike="noStrike">
                <a:solidFill>
                  <a:srgbClr val="000000"/>
                </a:solidFill>
                <a:latin typeface="Arial"/>
                <a:ea typeface="Arial"/>
                <a:cs typeface="Arial"/>
                <a:sym typeface="Arial"/>
              </a:rPr>
              <a:t>Refroidissement</a:t>
            </a:r>
            <a:endParaRPr/>
          </a:p>
          <a:p>
            <a:pPr indent="-285750" lvl="0" marL="425450" marR="0" rtl="0" algn="l">
              <a:lnSpc>
                <a:spcPct val="100000"/>
              </a:lnSpc>
              <a:spcBef>
                <a:spcPts val="0"/>
              </a:spcBef>
              <a:spcAft>
                <a:spcPts val="0"/>
              </a:spcAft>
              <a:buClr>
                <a:srgbClr val="000000"/>
              </a:buClr>
              <a:buSzPts val="1400"/>
              <a:buFont typeface="Arial"/>
              <a:buChar char="-"/>
            </a:pPr>
            <a:r>
              <a:rPr b="1" i="0" lang="fr-FR" sz="1400" u="none" cap="none" strike="noStrike">
                <a:solidFill>
                  <a:srgbClr val="000000"/>
                </a:solidFill>
                <a:latin typeface="Arial"/>
                <a:ea typeface="Arial"/>
                <a:cs typeface="Arial"/>
                <a:sym typeface="Arial"/>
              </a:rPr>
              <a:t>Récupérateurs de fluides</a:t>
            </a:r>
            <a:endParaRPr/>
          </a:p>
          <a:p>
            <a:pPr indent="-285750" lvl="0" marL="425450" marR="0" rtl="0" algn="l">
              <a:lnSpc>
                <a:spcPct val="100000"/>
              </a:lnSpc>
              <a:spcBef>
                <a:spcPts val="0"/>
              </a:spcBef>
              <a:spcAft>
                <a:spcPts val="0"/>
              </a:spcAft>
              <a:buClr>
                <a:srgbClr val="000000"/>
              </a:buClr>
              <a:buSzPts val="1400"/>
              <a:buFont typeface="Arial"/>
              <a:buChar char="-"/>
            </a:pPr>
            <a:r>
              <a:rPr b="1" i="0" lang="fr-FR" sz="1400" u="none" cap="none" strike="noStrike">
                <a:solidFill>
                  <a:srgbClr val="000000"/>
                </a:solidFill>
                <a:latin typeface="Arial"/>
                <a:ea typeface="Arial"/>
                <a:cs typeface="Arial"/>
                <a:sym typeface="Arial"/>
              </a:rPr>
              <a:t>Echappement</a:t>
            </a:r>
            <a:endParaRPr/>
          </a:p>
          <a:p>
            <a:pPr indent="-285750" lvl="0" marL="425450" marR="0" rtl="0" algn="l">
              <a:lnSpc>
                <a:spcPct val="100000"/>
              </a:lnSpc>
              <a:spcBef>
                <a:spcPts val="0"/>
              </a:spcBef>
              <a:spcAft>
                <a:spcPts val="0"/>
              </a:spcAft>
              <a:buClr>
                <a:srgbClr val="000000"/>
              </a:buClr>
              <a:buSzPts val="1400"/>
              <a:buFont typeface="Arial"/>
              <a:buChar char="-"/>
            </a:pPr>
            <a:r>
              <a:rPr b="1" i="0" lang="fr-FR" sz="1400" u="none" cap="none" strike="noStrike">
                <a:solidFill>
                  <a:srgbClr val="000000"/>
                </a:solidFill>
                <a:latin typeface="Arial"/>
                <a:ea typeface="Arial"/>
                <a:cs typeface="Arial"/>
                <a:sym typeface="Arial"/>
              </a:rPr>
              <a:t>Transmission secondaire</a:t>
            </a:r>
            <a:endParaRPr/>
          </a:p>
          <a:p>
            <a:pPr indent="-196850" lvl="0" marL="42545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196850" lvl="0" marL="42545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2" name="Google Shape;632;g5b494d2df6_1_22"/>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633" name="Google Shape;633;g5b494d2df6_1_22"/>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37" name="Shape 637"/>
        <p:cNvGrpSpPr/>
        <p:nvPr/>
      </p:nvGrpSpPr>
      <p:grpSpPr>
        <a:xfrm>
          <a:off x="0" y="0"/>
          <a:ext cx="0" cy="0"/>
          <a:chOff x="0" y="0"/>
          <a:chExt cx="0" cy="0"/>
        </a:xfrm>
      </p:grpSpPr>
      <p:sp>
        <p:nvSpPr>
          <p:cNvPr id="638" name="Google Shape;638;g5b494d2df6_0_298"/>
          <p:cNvSpPr txBox="1"/>
          <p:nvPr/>
        </p:nvSpPr>
        <p:spPr>
          <a:xfrm>
            <a:off x="0" y="0"/>
            <a:ext cx="5211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2381E"/>
                </a:solidFill>
                <a:latin typeface="Calibri"/>
                <a:ea typeface="Calibri"/>
                <a:cs typeface="Calibri"/>
                <a:sym typeface="Calibri"/>
              </a:rPr>
              <a:t>TOP Pré-Dim </a:t>
            </a:r>
            <a:endParaRPr b="1" i="0" sz="2400" u="sng" cap="none" strike="noStrike">
              <a:solidFill>
                <a:srgbClr val="C2381E"/>
              </a:solidFill>
              <a:latin typeface="Calibri"/>
              <a:ea typeface="Calibri"/>
              <a:cs typeface="Calibri"/>
              <a:sym typeface="Calibri"/>
            </a:endParaRPr>
          </a:p>
          <a:p>
            <a:pPr indent="0" lvl="0" marL="0" marR="0" rtl="0" algn="ctr">
              <a:lnSpc>
                <a:spcPct val="100000"/>
              </a:lnSpc>
              <a:spcBef>
                <a:spcPts val="0"/>
              </a:spcBef>
              <a:spcAft>
                <a:spcPts val="0"/>
              </a:spcAft>
              <a:buNone/>
            </a:pPr>
            <a:r>
              <a:rPr b="1" lang="fr-FR" sz="2400" u="sng">
                <a:highlight>
                  <a:srgbClr val="00FF00"/>
                </a:highlight>
                <a:latin typeface="Calibri"/>
                <a:ea typeface="Calibri"/>
                <a:cs typeface="Calibri"/>
                <a:sym typeface="Calibri"/>
              </a:rPr>
              <a:t>Motorisation</a:t>
            </a:r>
            <a:endParaRPr b="1" sz="2400" u="sng">
              <a:highlight>
                <a:srgbClr val="00FF00"/>
              </a:highlight>
              <a:latin typeface="Calibri"/>
              <a:ea typeface="Calibri"/>
              <a:cs typeface="Calibri"/>
              <a:sym typeface="Calibri"/>
            </a:endParaRPr>
          </a:p>
        </p:txBody>
      </p:sp>
      <p:sp>
        <p:nvSpPr>
          <p:cNvPr id="639" name="Google Shape;639;g5b494d2df6_0_298"/>
          <p:cNvSpPr txBox="1"/>
          <p:nvPr/>
        </p:nvSpPr>
        <p:spPr>
          <a:xfrm>
            <a:off x="26" y="916300"/>
            <a:ext cx="5593800" cy="15543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1200" u="none" cap="none" strike="noStrike">
                <a:solidFill>
                  <a:srgbClr val="000000"/>
                </a:solidFill>
                <a:latin typeface="Arial"/>
                <a:ea typeface="Arial"/>
                <a:cs typeface="Arial"/>
                <a:sym typeface="Arial"/>
              </a:rPr>
              <a:t>Exigences et cas de charges</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None/>
            </a:pPr>
            <a:r>
              <a:rPr lang="fr-FR" sz="1200"/>
              <a:t>Produire de la puissance mécanique et la transmettre aux roues</a:t>
            </a:r>
            <a:endParaRPr sz="1200"/>
          </a:p>
          <a:p>
            <a:pPr indent="0" lvl="0" marL="0" marR="0" rtl="0" algn="l">
              <a:lnSpc>
                <a:spcPct val="100000"/>
              </a:lnSpc>
              <a:spcBef>
                <a:spcPts val="0"/>
              </a:spcBef>
              <a:spcAft>
                <a:spcPts val="0"/>
              </a:spcAft>
              <a:buNone/>
            </a:pPr>
            <a:r>
              <a:rPr lang="fr-FR" sz="1200"/>
              <a:t> </a:t>
            </a:r>
            <a:endParaRPr sz="1200"/>
          </a:p>
          <a:p>
            <a:pPr indent="0" lvl="0" marL="0" marR="0" rtl="0" algn="l">
              <a:lnSpc>
                <a:spcPct val="100000"/>
              </a:lnSpc>
              <a:spcBef>
                <a:spcPts val="0"/>
              </a:spcBef>
              <a:spcAft>
                <a:spcPts val="0"/>
              </a:spcAft>
              <a:buNone/>
            </a:pPr>
            <a:r>
              <a:t/>
            </a:r>
            <a:endParaRPr b="0" i="0" sz="1100" u="none" cap="none" strike="noStrike">
              <a:solidFill>
                <a:srgbClr val="000000"/>
              </a:solidFill>
              <a:highlight>
                <a:srgbClr val="FF0000"/>
              </a:highlight>
              <a:latin typeface="Arial"/>
              <a:ea typeface="Arial"/>
              <a:cs typeface="Arial"/>
              <a:sym typeface="Arial"/>
            </a:endParaRPr>
          </a:p>
        </p:txBody>
      </p:sp>
      <p:sp>
        <p:nvSpPr>
          <p:cNvPr id="640" name="Google Shape;640;g5b494d2df6_0_298"/>
          <p:cNvSpPr/>
          <p:nvPr/>
        </p:nvSpPr>
        <p:spPr>
          <a:xfrm>
            <a:off x="5593725" y="916300"/>
            <a:ext cx="3550200" cy="25161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fr-FR" sz="1200"/>
              <a:t>Optimus : 75ch</a:t>
            </a:r>
            <a:endParaRPr sz="1200"/>
          </a:p>
          <a:p>
            <a:pPr indent="0" lvl="0" marL="0" marR="0" rtl="0" algn="l">
              <a:lnSpc>
                <a:spcPct val="100000"/>
              </a:lnSpc>
              <a:spcBef>
                <a:spcPts val="0"/>
              </a:spcBef>
              <a:spcAft>
                <a:spcPts val="0"/>
              </a:spcAft>
              <a:buNone/>
            </a:pPr>
            <a:r>
              <a:t/>
            </a:r>
            <a:endParaRPr b="0" i="0" sz="1000" u="none" cap="none" strike="noStrike">
              <a:solidFill>
                <a:schemeClr val="lt1"/>
              </a:solidFill>
              <a:latin typeface="Arial"/>
              <a:ea typeface="Arial"/>
              <a:cs typeface="Arial"/>
              <a:sym typeface="Arial"/>
            </a:endParaRPr>
          </a:p>
        </p:txBody>
      </p:sp>
      <p:sp>
        <p:nvSpPr>
          <p:cNvPr id="641" name="Google Shape;641;g5b494d2df6_0_298"/>
          <p:cNvSpPr/>
          <p:nvPr/>
        </p:nvSpPr>
        <p:spPr>
          <a:xfrm>
            <a:off x="5593725" y="3429000"/>
            <a:ext cx="3550200" cy="3429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fr-FR" sz="1200" u="none" cap="none" strike="noStrike">
                <a:solidFill>
                  <a:schemeClr val="dk1"/>
                </a:solidFill>
                <a:latin typeface="Arial"/>
                <a:ea typeface="Arial"/>
                <a:cs typeface="Arial"/>
                <a:sym typeface="Arial"/>
              </a:rPr>
              <a:t>Architecture / Sous systèmes</a:t>
            </a:r>
            <a:endParaRPr/>
          </a:p>
          <a:p>
            <a:pPr indent="0" lvl="0" marL="0" marR="0" rtl="0" algn="l">
              <a:lnSpc>
                <a:spcPct val="100000"/>
              </a:lnSpc>
              <a:spcBef>
                <a:spcPts val="0"/>
              </a:spcBef>
              <a:spcAft>
                <a:spcPts val="0"/>
              </a:spcAft>
              <a:buNone/>
            </a:pPr>
            <a:r>
              <a:t/>
            </a:r>
            <a:endParaRPr/>
          </a:p>
        </p:txBody>
      </p:sp>
      <p:sp>
        <p:nvSpPr>
          <p:cNvPr id="642" name="Google Shape;642;g5b494d2df6_0_298"/>
          <p:cNvSpPr txBox="1"/>
          <p:nvPr/>
        </p:nvSpPr>
        <p:spPr>
          <a:xfrm>
            <a:off x="7924799" y="91337"/>
            <a:ext cx="609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2000" u="none" cap="none" strike="noStrike">
                <a:solidFill>
                  <a:srgbClr val="C00000"/>
                </a:solidFill>
                <a:latin typeface="Arial"/>
                <a:ea typeface="Arial"/>
                <a:cs typeface="Arial"/>
                <a:sym typeface="Arial"/>
              </a:rPr>
              <a:t>TRI</a:t>
            </a:r>
            <a:endParaRPr/>
          </a:p>
        </p:txBody>
      </p:sp>
      <p:sp>
        <p:nvSpPr>
          <p:cNvPr id="643" name="Google Shape;643;g5b494d2df6_0_298"/>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graphicFrame>
        <p:nvGraphicFramePr>
          <p:cNvPr id="644" name="Google Shape;644;g5b494d2df6_0_298"/>
          <p:cNvGraphicFramePr/>
          <p:nvPr/>
        </p:nvGraphicFramePr>
        <p:xfrm>
          <a:off x="13" y="2470600"/>
          <a:ext cx="3000000" cy="3000000"/>
        </p:xfrm>
        <a:graphic>
          <a:graphicData uri="http://schemas.openxmlformats.org/drawingml/2006/table">
            <a:tbl>
              <a:tblPr bandRow="1" firstRow="1">
                <a:noFill/>
                <a:tableStyleId>{9D46E74F-C03A-45A9-9FC2-EBF74F666B90}</a:tableStyleId>
              </a:tblPr>
              <a:tblGrid>
                <a:gridCol w="1780100"/>
                <a:gridCol w="1615725"/>
                <a:gridCol w="879925"/>
                <a:gridCol w="664975"/>
                <a:gridCol w="652975"/>
              </a:tblGrid>
              <a:tr h="792875">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t>Fonction primaire</a:t>
                      </a:r>
                      <a:endParaRPr b="1"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t>Fonction secondaire</a:t>
                      </a:r>
                      <a:endParaRPr b="1"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t>Critère</a:t>
                      </a:r>
                      <a:endParaRPr b="1"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t>Niveau</a:t>
                      </a:r>
                      <a:endParaRPr b="1"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t>Flexibilité</a:t>
                      </a:r>
                      <a:endParaRPr b="1"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9850">
                <a:tc rowSpan="3">
                  <a:txBody>
                    <a:bodyPr>
                      <a:noAutofit/>
                    </a:bodyPr>
                    <a:lstStyle/>
                    <a:p>
                      <a:pPr indent="0" lvl="0" marL="0" marR="0" rtl="0" algn="l">
                        <a:lnSpc>
                          <a:spcPct val="100000"/>
                        </a:lnSpc>
                        <a:spcBef>
                          <a:spcPts val="0"/>
                        </a:spcBef>
                        <a:spcAft>
                          <a:spcPts val="0"/>
                        </a:spcAft>
                        <a:buNone/>
                      </a:pPr>
                      <a:r>
                        <a:rPr b="1" i="0" lang="fr-FR" sz="1000" u="none" cap="none" strike="noStrike">
                          <a:solidFill>
                            <a:srgbClr val="000000"/>
                          </a:solidFill>
                          <a:latin typeface="Arial"/>
                          <a:ea typeface="Arial"/>
                          <a:cs typeface="Arial"/>
                          <a:sym typeface="Arial"/>
                        </a:rPr>
                        <a:t>FP1 : Propulser le véhicule</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Arial"/>
                          <a:ea typeface="Arial"/>
                          <a:cs typeface="Arial"/>
                          <a:sym typeface="Arial"/>
                        </a:rPr>
                        <a:t>FP1-1 : Puissance</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Arial"/>
                          <a:ea typeface="Arial"/>
                          <a:cs typeface="Arial"/>
                          <a:sym typeface="Arial"/>
                        </a:rPr>
                        <a:t>hp</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r">
                        <a:lnSpc>
                          <a:spcPct val="100000"/>
                        </a:lnSpc>
                        <a:spcBef>
                          <a:spcPts val="0"/>
                        </a:spcBef>
                        <a:spcAft>
                          <a:spcPts val="0"/>
                        </a:spcAft>
                        <a:buNone/>
                      </a:pPr>
                      <a:r>
                        <a:rPr b="0" i="0" lang="fr-FR" sz="1000" u="none" cap="none" strike="noStrike">
                          <a:solidFill>
                            <a:srgbClr val="000000"/>
                          </a:solidFill>
                          <a:latin typeface="Arial"/>
                          <a:ea typeface="Arial"/>
                          <a:cs typeface="Arial"/>
                          <a:sym typeface="Arial"/>
                        </a:rPr>
                        <a:t>85</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Arial"/>
                          <a:ea typeface="Arial"/>
                          <a:cs typeface="Arial"/>
                          <a:sym typeface="Arial"/>
                        </a:rPr>
                        <a:t>+10/-0</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9850">
                <a:tc vMerge="1"/>
                <a:tc>
                  <a:txBody>
                    <a:bodyPr>
                      <a:noAutofit/>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Arial"/>
                          <a:ea typeface="Arial"/>
                          <a:cs typeface="Arial"/>
                          <a:sym typeface="Arial"/>
                        </a:rPr>
                        <a:t>FP1-2 : Autonomie</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Arial"/>
                          <a:ea typeface="Arial"/>
                          <a:cs typeface="Arial"/>
                          <a:sym typeface="Arial"/>
                        </a:rPr>
                        <a:t>km</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r">
                        <a:lnSpc>
                          <a:spcPct val="100000"/>
                        </a:lnSpc>
                        <a:spcBef>
                          <a:spcPts val="0"/>
                        </a:spcBef>
                        <a:spcAft>
                          <a:spcPts val="0"/>
                        </a:spcAft>
                        <a:buNone/>
                      </a:pPr>
                      <a:r>
                        <a:rPr b="0" i="0" lang="fr-FR" sz="1000" u="none" cap="none" strike="noStrike">
                          <a:solidFill>
                            <a:srgbClr val="000000"/>
                          </a:solidFill>
                          <a:latin typeface="Arial"/>
                          <a:ea typeface="Arial"/>
                          <a:cs typeface="Arial"/>
                          <a:sym typeface="Arial"/>
                        </a:rPr>
                        <a:t>30</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Arial"/>
                          <a:ea typeface="Arial"/>
                          <a:cs typeface="Arial"/>
                          <a:sym typeface="Arial"/>
                        </a:rPr>
                        <a:t>+5 / -3</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9850">
                <a:tc vMerge="1"/>
                <a:tc>
                  <a:txBody>
                    <a:bodyPr>
                      <a:noAutofit/>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Arial"/>
                          <a:ea typeface="Arial"/>
                          <a:cs typeface="Arial"/>
                          <a:sym typeface="Arial"/>
                        </a:rPr>
                        <a:t>FP1-3 : Consommation</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Arial"/>
                          <a:ea typeface="Arial"/>
                          <a:cs typeface="Arial"/>
                          <a:sym typeface="Arial"/>
                        </a:rPr>
                        <a:t>l / endurance</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r">
                        <a:lnSpc>
                          <a:spcPct val="100000"/>
                        </a:lnSpc>
                        <a:spcBef>
                          <a:spcPts val="0"/>
                        </a:spcBef>
                        <a:spcAft>
                          <a:spcPts val="0"/>
                        </a:spcAft>
                        <a:buNone/>
                      </a:pPr>
                      <a:r>
                        <a:rPr b="0" i="0" lang="fr-FR" sz="1000" u="none" cap="none" strike="noStrike">
                          <a:solidFill>
                            <a:srgbClr val="000000"/>
                          </a:solidFill>
                          <a:latin typeface="Arial"/>
                          <a:ea typeface="Arial"/>
                          <a:cs typeface="Arial"/>
                          <a:sym typeface="Arial"/>
                        </a:rPr>
                        <a:t>5</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Arial"/>
                          <a:ea typeface="Arial"/>
                          <a:cs typeface="Arial"/>
                          <a:sym typeface="Arial"/>
                        </a:rPr>
                        <a:t>+0,3 / -2</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45500">
                <a:tc>
                  <a:txBody>
                    <a:bodyPr>
                      <a:noAutofit/>
                    </a:bodyPr>
                    <a:lstStyle/>
                    <a:p>
                      <a:pPr indent="0" lvl="0" marL="0" marR="0" rtl="0" algn="l">
                        <a:lnSpc>
                          <a:spcPct val="100000"/>
                        </a:lnSpc>
                        <a:spcBef>
                          <a:spcPts val="0"/>
                        </a:spcBef>
                        <a:spcAft>
                          <a:spcPts val="0"/>
                        </a:spcAft>
                        <a:buNone/>
                      </a:pPr>
                      <a:r>
                        <a:rPr b="1" i="0" lang="fr-FR" sz="1000" u="none" cap="none" strike="noStrike">
                          <a:solidFill>
                            <a:srgbClr val="000000"/>
                          </a:solidFill>
                          <a:latin typeface="Arial"/>
                          <a:ea typeface="Arial"/>
                          <a:cs typeface="Arial"/>
                          <a:sym typeface="Arial"/>
                        </a:rPr>
                        <a:t>FC1 : Respecter le règlement</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45500">
                <a:tc rowSpan="3">
                  <a:txBody>
                    <a:bodyPr>
                      <a:noAutofit/>
                    </a:bodyPr>
                    <a:lstStyle/>
                    <a:p>
                      <a:pPr indent="0" lvl="0" marL="0" marR="0" rtl="0" algn="l">
                        <a:lnSpc>
                          <a:spcPct val="100000"/>
                        </a:lnSpc>
                        <a:spcBef>
                          <a:spcPts val="0"/>
                        </a:spcBef>
                        <a:spcAft>
                          <a:spcPts val="0"/>
                        </a:spcAft>
                        <a:buNone/>
                      </a:pPr>
                      <a:r>
                        <a:rPr b="1" i="0" lang="fr-FR" sz="1000" u="none" cap="none" strike="noStrike">
                          <a:solidFill>
                            <a:srgbClr val="000000"/>
                          </a:solidFill>
                          <a:latin typeface="Arial"/>
                          <a:ea typeface="Arial"/>
                          <a:cs typeface="Arial"/>
                          <a:sym typeface="Arial"/>
                        </a:rPr>
                        <a:t>FC2 : Respecter les attentes de la direction</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Arial"/>
                          <a:ea typeface="Arial"/>
                          <a:cs typeface="Arial"/>
                          <a:sym typeface="Arial"/>
                        </a:rPr>
                        <a:t>FC2-1 : Budget massique</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Arial"/>
                          <a:ea typeface="Arial"/>
                          <a:cs typeface="Arial"/>
                          <a:sym typeface="Arial"/>
                        </a:rPr>
                        <a:t>kg</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73.9</a:t>
                      </a:r>
                      <a:endParaRPr b="0" i="0" sz="1000" u="none" cap="none" strike="noStrike">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5%</a:t>
                      </a:r>
                      <a:endParaRPr b="0" i="0" sz="1000" u="none" cap="none" strike="noStrike">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9850">
                <a:tc vMerge="1"/>
                <a:tc>
                  <a:txBody>
                    <a:bodyPr>
                      <a:noAutofit/>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Arial"/>
                          <a:ea typeface="Arial"/>
                          <a:cs typeface="Arial"/>
                          <a:sym typeface="Arial"/>
                        </a:rPr>
                        <a:t>FC2-1 : Budget financier</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Arial"/>
                          <a:ea typeface="Arial"/>
                          <a:cs typeface="Arial"/>
                          <a:sym typeface="Arial"/>
                        </a:rPr>
                        <a:t>€</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12000€</a:t>
                      </a:r>
                      <a:endParaRPr b="0" i="0" sz="1000" u="none" cap="none" strike="noStrike">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5%</a:t>
                      </a:r>
                      <a:endParaRPr b="0" i="0" sz="1000" u="none" cap="none" strike="noStrike">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9850">
                <a:tc vMerge="1"/>
                <a:tc>
                  <a:txBody>
                    <a:bodyPr>
                      <a:noAutofit/>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Arial"/>
                          <a:ea typeface="Arial"/>
                          <a:cs typeface="Arial"/>
                          <a:sym typeface="Arial"/>
                        </a:rPr>
                        <a:t>FC2-1 : Budget horaire</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Arial"/>
                          <a:ea typeface="Arial"/>
                          <a:cs typeface="Arial"/>
                          <a:sym typeface="Arial"/>
                        </a:rPr>
                        <a:t>h.h</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440 (Copeau)</a:t>
                      </a:r>
                      <a:endParaRPr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10%</a:t>
                      </a:r>
                      <a:endParaRPr b="0" i="0" sz="1000" u="none" cap="none" strike="noStrike">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645" name="Google Shape;645;g5b494d2df6_0_298"/>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646" name="Google Shape;646;g5b494d2df6_0_298"/>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50" name="Shape 650"/>
        <p:cNvGrpSpPr/>
        <p:nvPr/>
      </p:nvGrpSpPr>
      <p:grpSpPr>
        <a:xfrm>
          <a:off x="0" y="0"/>
          <a:ext cx="0" cy="0"/>
          <a:chOff x="0" y="0"/>
          <a:chExt cx="0" cy="0"/>
        </a:xfrm>
      </p:grpSpPr>
      <p:sp>
        <p:nvSpPr>
          <p:cNvPr id="651" name="Google Shape;651;g5b494d2df6_0_318"/>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t>
            </a:r>
            <a:r>
              <a:rPr b="1" lang="fr-FR" sz="2400" u="sng">
                <a:solidFill>
                  <a:schemeClr val="dk1"/>
                </a:solidFill>
                <a:highlight>
                  <a:srgbClr val="00FF00"/>
                </a:highlight>
                <a:latin typeface="Calibri"/>
                <a:ea typeface="Calibri"/>
                <a:cs typeface="Calibri"/>
                <a:sym typeface="Calibri"/>
              </a:rPr>
              <a:t>Motorisation</a:t>
            </a:r>
            <a:endParaRPr b="0" i="0" sz="2400" u="none" cap="none" strike="noStrike">
              <a:solidFill>
                <a:schemeClr val="dk1"/>
              </a:solidFill>
              <a:highlight>
                <a:srgbClr val="00FF00"/>
              </a:highlight>
              <a:latin typeface="Arial"/>
              <a:ea typeface="Arial"/>
              <a:cs typeface="Arial"/>
              <a:sym typeface="Arial"/>
            </a:endParaRPr>
          </a:p>
        </p:txBody>
      </p:sp>
      <p:sp>
        <p:nvSpPr>
          <p:cNvPr id="652" name="Google Shape;652;g5b494d2df6_0_318"/>
          <p:cNvSpPr txBox="1"/>
          <p:nvPr/>
        </p:nvSpPr>
        <p:spPr>
          <a:xfrm>
            <a:off x="0" y="594998"/>
            <a:ext cx="5211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Bride et guillotine</a:t>
            </a:r>
            <a:endParaRPr b="1" sz="1200"/>
          </a:p>
          <a:p>
            <a:pPr indent="0" lvl="0" marL="0" marR="0" rtl="0" algn="l">
              <a:lnSpc>
                <a:spcPct val="100000"/>
              </a:lnSpc>
              <a:spcBef>
                <a:spcPts val="0"/>
              </a:spcBef>
              <a:spcAft>
                <a:spcPts val="0"/>
              </a:spcAft>
              <a:buNone/>
            </a:pPr>
            <a:r>
              <a:t/>
            </a:r>
            <a:endParaRPr b="1" sz="1200"/>
          </a:p>
        </p:txBody>
      </p:sp>
      <p:sp>
        <p:nvSpPr>
          <p:cNvPr id="653" name="Google Shape;653;g5b494d2df6_0_318"/>
          <p:cNvSpPr txBox="1"/>
          <p:nvPr/>
        </p:nvSpPr>
        <p:spPr>
          <a:xfrm>
            <a:off x="0" y="1056676"/>
            <a:ext cx="5211000" cy="10434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1200" u="none" cap="none" strike="noStrike">
                <a:solidFill>
                  <a:srgbClr val="000000"/>
                </a:solidFill>
                <a:latin typeface="Arial"/>
                <a:ea typeface="Arial"/>
                <a:cs typeface="Arial"/>
                <a:sym typeface="Arial"/>
              </a:rPr>
              <a:t>Exigences et cas de charges</a:t>
            </a:r>
            <a:endParaRPr/>
          </a:p>
          <a:p>
            <a:pPr indent="0" lvl="0" marL="0" marR="0" rtl="0" algn="l">
              <a:lnSpc>
                <a:spcPct val="100000"/>
              </a:lnSpc>
              <a:spcBef>
                <a:spcPts val="0"/>
              </a:spcBef>
              <a:spcAft>
                <a:spcPts val="0"/>
              </a:spcAft>
              <a:buNone/>
            </a:pPr>
            <a:r>
              <a:rPr lang="fr-FR" sz="1200"/>
              <a:t>Maximiser le débit d’air entrant</a:t>
            </a:r>
            <a:endParaRPr sz="1200"/>
          </a:p>
          <a:p>
            <a:pPr indent="0" lvl="0" marL="0" marR="0" rtl="0" algn="l">
              <a:lnSpc>
                <a:spcPct val="100000"/>
              </a:lnSpc>
              <a:spcBef>
                <a:spcPts val="0"/>
              </a:spcBef>
              <a:spcAft>
                <a:spcPts val="0"/>
              </a:spcAft>
              <a:buNone/>
            </a:pPr>
            <a:r>
              <a:t/>
            </a:r>
            <a:endParaRPr sz="1200"/>
          </a:p>
          <a:p>
            <a:pPr indent="0" lvl="0" marL="0" marR="0" rtl="0" algn="l">
              <a:lnSpc>
                <a:spcPct val="100000"/>
              </a:lnSpc>
              <a:spcBef>
                <a:spcPts val="0"/>
              </a:spcBef>
              <a:spcAft>
                <a:spcPts val="0"/>
              </a:spcAft>
              <a:buNone/>
            </a:pPr>
            <a:r>
              <a:rPr lang="fr-FR" sz="1200"/>
              <a:t>Etude à pleine charge</a:t>
            </a:r>
            <a:endParaRPr sz="1200"/>
          </a:p>
        </p:txBody>
      </p:sp>
      <p:sp>
        <p:nvSpPr>
          <p:cNvPr id="654" name="Google Shape;654;g5b494d2df6_0_318"/>
          <p:cNvSpPr/>
          <p:nvPr/>
        </p:nvSpPr>
        <p:spPr>
          <a:xfrm>
            <a:off x="5211025" y="590553"/>
            <a:ext cx="3933000" cy="31701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fr-FR" sz="1200" u="none" cap="none" strike="noStrike">
                <a:solidFill>
                  <a:schemeClr val="dk1"/>
                </a:solidFill>
                <a:latin typeface="Arial"/>
                <a:ea typeface="Arial"/>
                <a:cs typeface="Arial"/>
                <a:sym typeface="Arial"/>
              </a:rPr>
              <a:t>Simulations</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lang="fr-FR" sz="1200">
                <a:solidFill>
                  <a:schemeClr val="dk1"/>
                </a:solidFill>
              </a:rPr>
              <a:t>Réalisées pour Optimus : 3.5% de gain en flux d’air</a:t>
            </a:r>
            <a:endParaRPr sz="1200">
              <a:solidFill>
                <a:schemeClr val="dk1"/>
              </a:solidFill>
            </a:endParaRPr>
          </a:p>
          <a:p>
            <a:pPr indent="0" lvl="0" marL="0" marR="0" rtl="0" algn="l">
              <a:lnSpc>
                <a:spcPct val="100000"/>
              </a:lnSpc>
              <a:spcBef>
                <a:spcPts val="0"/>
              </a:spcBef>
              <a:spcAft>
                <a:spcPts val="0"/>
              </a:spcAft>
              <a:buNone/>
            </a:pPr>
            <a:r>
              <a:rPr lang="fr-FR" sz="1200">
                <a:solidFill>
                  <a:schemeClr val="dk1"/>
                </a:solidFill>
              </a:rPr>
              <a:t>Gain de masse : 200g (52%)</a:t>
            </a:r>
            <a:endParaRPr sz="1200">
              <a:solidFill>
                <a:schemeClr val="dk1"/>
              </a:solidFill>
            </a:endParaRPr>
          </a:p>
          <a:p>
            <a:pPr indent="0" lvl="0" marL="0" marR="0" rtl="0" algn="l">
              <a:lnSpc>
                <a:spcPct val="100000"/>
              </a:lnSpc>
              <a:spcBef>
                <a:spcPts val="0"/>
              </a:spcBef>
              <a:spcAft>
                <a:spcPts val="0"/>
              </a:spcAft>
              <a:buNone/>
            </a:pPr>
            <a:r>
              <a:t/>
            </a:r>
            <a:endParaRPr sz="1200">
              <a:solidFill>
                <a:schemeClr val="dk1"/>
              </a:solidFill>
            </a:endParaRPr>
          </a:p>
          <a:p>
            <a:pPr indent="0" lvl="0" marL="0" marR="0" rtl="0" algn="l">
              <a:lnSpc>
                <a:spcPct val="100000"/>
              </a:lnSpc>
              <a:spcBef>
                <a:spcPts val="0"/>
              </a:spcBef>
              <a:spcAft>
                <a:spcPts val="0"/>
              </a:spcAft>
              <a:buNone/>
            </a:pPr>
            <a:r>
              <a:rPr b="1" lang="fr-FR" sz="1200">
                <a:solidFill>
                  <a:schemeClr val="dk1"/>
                </a:solidFill>
              </a:rPr>
              <a:t>Conclusion</a:t>
            </a:r>
            <a:endParaRPr b="1" sz="1200">
              <a:solidFill>
                <a:schemeClr val="dk1"/>
              </a:solidFill>
            </a:endParaRPr>
          </a:p>
          <a:p>
            <a:pPr indent="0" lvl="0" marL="0" marR="0" rtl="0" algn="l">
              <a:lnSpc>
                <a:spcPct val="100000"/>
              </a:lnSpc>
              <a:spcBef>
                <a:spcPts val="0"/>
              </a:spcBef>
              <a:spcAft>
                <a:spcPts val="0"/>
              </a:spcAft>
              <a:buNone/>
            </a:pPr>
            <a:r>
              <a:rPr lang="fr-FR" sz="1200">
                <a:solidFill>
                  <a:schemeClr val="dk1"/>
                </a:solidFill>
              </a:rPr>
              <a:t>Guillotine</a:t>
            </a:r>
            <a:endParaRPr sz="1200">
              <a:solidFill>
                <a:schemeClr val="dk1"/>
              </a:solidFill>
            </a:endParaRPr>
          </a:p>
        </p:txBody>
      </p:sp>
      <p:sp>
        <p:nvSpPr>
          <p:cNvPr id="655" name="Google Shape;655;g5b494d2df6_0_318"/>
          <p:cNvSpPr txBox="1"/>
          <p:nvPr/>
        </p:nvSpPr>
        <p:spPr>
          <a:xfrm>
            <a:off x="7782225" y="91325"/>
            <a:ext cx="752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2000" u="none" cap="none" strike="noStrike">
                <a:solidFill>
                  <a:srgbClr val="C00000"/>
                </a:solidFill>
                <a:latin typeface="Arial"/>
                <a:ea typeface="Arial"/>
                <a:cs typeface="Arial"/>
                <a:sym typeface="Arial"/>
              </a:rPr>
              <a:t>T</a:t>
            </a:r>
            <a:r>
              <a:rPr b="1" lang="fr-FR" sz="2000">
                <a:solidFill>
                  <a:srgbClr val="C00000"/>
                </a:solidFill>
              </a:rPr>
              <a:t>LS</a:t>
            </a:r>
            <a:endParaRPr/>
          </a:p>
        </p:txBody>
      </p:sp>
      <p:sp>
        <p:nvSpPr>
          <p:cNvPr id="656" name="Google Shape;656;g5b494d2df6_0_318"/>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657" name="Google Shape;657;g5b494d2df6_0_318"/>
          <p:cNvSpPr/>
          <p:nvPr/>
        </p:nvSpPr>
        <p:spPr>
          <a:xfrm>
            <a:off x="25" y="2100075"/>
            <a:ext cx="5211000" cy="16572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fr-FR" sz="1200" u="none" cap="none" strike="noStrike">
                <a:solidFill>
                  <a:schemeClr val="dk1"/>
                </a:solidFill>
                <a:latin typeface="Arial"/>
                <a:ea typeface="Arial"/>
                <a:cs typeface="Arial"/>
                <a:sym typeface="Arial"/>
              </a:rPr>
              <a:t>Architecture / Sous systèmes : </a:t>
            </a:r>
            <a:r>
              <a:rPr b="1" lang="fr-FR" sz="1200">
                <a:solidFill>
                  <a:schemeClr val="dk1"/>
                </a:solidFill>
              </a:rPr>
              <a:t>(dépendante de l’intégration du kit aéro - admission sur le côté à cause de l’aileron arrière - ) </a:t>
            </a:r>
            <a:endParaRPr b="1" sz="1200">
              <a:solidFill>
                <a:schemeClr val="dk1"/>
              </a:solidFill>
            </a:endParaRPr>
          </a:p>
          <a:p>
            <a:pPr indent="0" lvl="0" marL="0" marR="0" rtl="0" algn="l">
              <a:lnSpc>
                <a:spcPct val="100000"/>
              </a:lnSpc>
              <a:spcBef>
                <a:spcPts val="0"/>
              </a:spcBef>
              <a:spcAft>
                <a:spcPts val="0"/>
              </a:spcAft>
              <a:buNone/>
            </a:pPr>
            <a:r>
              <a:t/>
            </a:r>
            <a:endParaRPr b="1" sz="1200">
              <a:solidFill>
                <a:schemeClr val="dk1"/>
              </a:solidFill>
            </a:endParaRPr>
          </a:p>
          <a:p>
            <a:pPr indent="-304800" lvl="0" marL="457200" marR="0" rtl="0" algn="l">
              <a:lnSpc>
                <a:spcPct val="100000"/>
              </a:lnSpc>
              <a:spcBef>
                <a:spcPts val="0"/>
              </a:spcBef>
              <a:spcAft>
                <a:spcPts val="0"/>
              </a:spcAft>
              <a:buClr>
                <a:schemeClr val="dk1"/>
              </a:buClr>
              <a:buSzPts val="1200"/>
              <a:buChar char="-"/>
            </a:pPr>
            <a:r>
              <a:rPr lang="fr-FR" sz="1200">
                <a:solidFill>
                  <a:schemeClr val="dk1"/>
                </a:solidFill>
              </a:rPr>
              <a:t>Guillotine </a:t>
            </a:r>
            <a:endParaRPr sz="1200">
              <a:solidFill>
                <a:schemeClr val="dk1"/>
              </a:solidFill>
            </a:endParaRPr>
          </a:p>
          <a:p>
            <a:pPr indent="-304800" lvl="0" marL="457200" marR="0" rtl="0" algn="l">
              <a:lnSpc>
                <a:spcPct val="100000"/>
              </a:lnSpc>
              <a:spcBef>
                <a:spcPts val="0"/>
              </a:spcBef>
              <a:spcAft>
                <a:spcPts val="0"/>
              </a:spcAft>
              <a:buClr>
                <a:schemeClr val="dk1"/>
              </a:buClr>
              <a:buSzPts val="1200"/>
              <a:buChar char="-"/>
            </a:pPr>
            <a:r>
              <a:rPr lang="fr-FR" sz="1200">
                <a:solidFill>
                  <a:schemeClr val="dk1"/>
                </a:solidFill>
              </a:rPr>
              <a:t>Papillon</a:t>
            </a:r>
            <a:endParaRPr sz="1200">
              <a:solidFill>
                <a:schemeClr val="dk1"/>
              </a:solidFill>
            </a:endParaRPr>
          </a:p>
          <a:p>
            <a:pPr indent="0" lvl="0" marL="0" marR="0" rtl="0" algn="l">
              <a:lnSpc>
                <a:spcPct val="100000"/>
              </a:lnSpc>
              <a:spcBef>
                <a:spcPts val="0"/>
              </a:spcBef>
              <a:spcAft>
                <a:spcPts val="0"/>
              </a:spcAft>
              <a:buNone/>
            </a:pPr>
            <a:r>
              <a:t/>
            </a:r>
            <a:endParaRPr sz="1200">
              <a:solidFill>
                <a:schemeClr val="dk1"/>
              </a:solidFill>
            </a:endParaRPr>
          </a:p>
          <a:p>
            <a:pPr indent="0" lvl="0" marL="0" marR="0" rtl="0" algn="l">
              <a:lnSpc>
                <a:spcPct val="100000"/>
              </a:lnSpc>
              <a:spcBef>
                <a:spcPts val="0"/>
              </a:spcBef>
              <a:spcAft>
                <a:spcPts val="0"/>
              </a:spcAft>
              <a:buNone/>
            </a:pPr>
            <a:r>
              <a:t/>
            </a:r>
            <a:endParaRPr sz="1200">
              <a:solidFill>
                <a:schemeClr val="dk1"/>
              </a:solidFill>
            </a:endParaRPr>
          </a:p>
          <a:p>
            <a:pPr indent="0" lvl="0" marL="0" marR="0" rtl="0" algn="l">
              <a:lnSpc>
                <a:spcPct val="100000"/>
              </a:lnSpc>
              <a:spcBef>
                <a:spcPts val="0"/>
              </a:spcBef>
              <a:spcAft>
                <a:spcPts val="0"/>
              </a:spcAft>
              <a:buNone/>
            </a:pPr>
            <a:r>
              <a:t/>
            </a:r>
            <a:endParaRPr sz="1200">
              <a:solidFill>
                <a:schemeClr val="dk1"/>
              </a:solidFill>
            </a:endParaRPr>
          </a:p>
        </p:txBody>
      </p:sp>
      <p:graphicFrame>
        <p:nvGraphicFramePr>
          <p:cNvPr id="658" name="Google Shape;658;g5b494d2df6_0_318"/>
          <p:cNvGraphicFramePr/>
          <p:nvPr/>
        </p:nvGraphicFramePr>
        <p:xfrm>
          <a:off x="13" y="3757323"/>
          <a:ext cx="3000000" cy="3000000"/>
        </p:xfrm>
        <a:graphic>
          <a:graphicData uri="http://schemas.openxmlformats.org/drawingml/2006/table">
            <a:tbl>
              <a:tblPr bandRow="1" firstRow="1">
                <a:noFill/>
                <a:tableStyleId>{9D46E74F-C03A-45A9-9FC2-EBF74F666B90}</a:tableStyleId>
              </a:tblPr>
              <a:tblGrid>
                <a:gridCol w="2069275"/>
                <a:gridCol w="2517075"/>
                <a:gridCol w="624625"/>
                <a:gridCol w="1090675"/>
                <a:gridCol w="1359000"/>
                <a:gridCol w="1483325"/>
              </a:tblGrid>
              <a:tr h="2223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Fonction primaire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Fonction secondaire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Critère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Niveau</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Flexibilité</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Article règlement</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50100">
                <a:tc rowSpan="2">
                  <a:txBody>
                    <a:bodyPr>
                      <a:noAutofit/>
                    </a:bodyPr>
                    <a:lstStyle/>
                    <a:p>
                      <a:pPr indent="0" lvl="0" marL="0" rtl="0" algn="l">
                        <a:spcBef>
                          <a:spcPts val="0"/>
                        </a:spcBef>
                        <a:spcAft>
                          <a:spcPts val="0"/>
                        </a:spcAft>
                        <a:buNone/>
                      </a:pPr>
                      <a:r>
                        <a:rPr b="1" lang="fr-FR" sz="1000"/>
                        <a:t>FP1 : Amener l’air à l’admission</a:t>
                      </a:r>
                      <a:endParaRPr b="1"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FP1-1 : Empêcher des objets solides de rentrer</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mm</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a:t>1</a:t>
                      </a:r>
                      <a:r>
                        <a:rPr lang="fr-FR" sz="1000" u="none" cap="none" strike="noStrike"/>
                        <a:t>mm</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+0/-</a:t>
                      </a:r>
                      <a:r>
                        <a:rPr lang="fr-FR" sz="1000"/>
                        <a:t>1</a:t>
                      </a:r>
                      <a:r>
                        <a:rPr lang="fr-FR" sz="1000" u="none" cap="none" strike="noStrike"/>
                        <a:t>mm</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501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FP1-2 : Minimiser les pertes de charge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i="1" lang="fr-FR" sz="1000" u="none" cap="none" strike="noStrike"/>
                        <a:t>tba</a:t>
                      </a:r>
                      <a:endParaRPr i="1"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i="1" lang="fr-FR" sz="1000" u="none" cap="none" strike="noStrike"/>
                        <a:t>tba</a:t>
                      </a:r>
                      <a:endParaRPr i="1"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50100">
                <a:tc rowSpan="2">
                  <a:txBody>
                    <a:bodyPr>
                      <a:noAutofit/>
                    </a:bodyPr>
                    <a:lstStyle/>
                    <a:p>
                      <a:pPr indent="0" lvl="0" marL="0" rtl="0" algn="l">
                        <a:spcBef>
                          <a:spcPts val="0"/>
                        </a:spcBef>
                        <a:spcAft>
                          <a:spcPts val="0"/>
                        </a:spcAft>
                        <a:buNone/>
                      </a:pPr>
                      <a:r>
                        <a:rPr b="1" lang="fr-FR" sz="1000"/>
                        <a:t>FP2 : Réguler le débit d’air</a:t>
                      </a:r>
                      <a:endParaRPr b="1"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FP2-1 : Variation de l’ouverture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De 0 à 100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0</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501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FP2-1 :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50100">
                <a:tc rowSpan="2">
                  <a:txBody>
                    <a:bodyPr>
                      <a:noAutofit/>
                    </a:bodyPr>
                    <a:lstStyle/>
                    <a:p>
                      <a:pPr indent="0" lvl="0" marL="0" rtl="0" algn="l">
                        <a:spcBef>
                          <a:spcPts val="0"/>
                        </a:spcBef>
                        <a:spcAft>
                          <a:spcPts val="0"/>
                        </a:spcAft>
                        <a:buNone/>
                      </a:pPr>
                      <a:r>
                        <a:rPr b="1" lang="fr-FR" sz="1000"/>
                        <a:t>FC1 : Respecter le règlement</a:t>
                      </a:r>
                      <a:endParaRPr b="1" sz="1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FC1-1 : Section de dimension limitée</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mm</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20mm</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+0/-0,5mm</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501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FC1-2 : </a:t>
                      </a:r>
                      <a:r>
                        <a:rPr lang="fr-FR" sz="1000"/>
                        <a:t>Ressorts</a:t>
                      </a:r>
                      <a:r>
                        <a:rPr lang="fr-FR" sz="1000" u="none" cap="none" strike="noStrike"/>
                        <a:t> de rappel</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nb</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2</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Minimum</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659" name="Google Shape;659;g5b494d2df6_0_318"/>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660" name="Google Shape;660;g5b494d2df6_0_318"/>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g5b6d2886cc_7_413"/>
          <p:cNvSpPr txBox="1"/>
          <p:nvPr/>
        </p:nvSpPr>
        <p:spPr>
          <a:xfrm>
            <a:off x="0" y="586525"/>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2381E"/>
                </a:solidFill>
                <a:latin typeface="Calibri"/>
                <a:ea typeface="Calibri"/>
                <a:cs typeface="Calibri"/>
                <a:sym typeface="Calibri"/>
              </a:rPr>
              <a:t>TOP Pré-Dim </a:t>
            </a:r>
            <a:endParaRPr b="1" i="0" sz="2400" u="sng" cap="none" strike="noStrike">
              <a:solidFill>
                <a:srgbClr val="C2381E"/>
              </a:solidFill>
              <a:latin typeface="Calibri"/>
              <a:ea typeface="Calibri"/>
              <a:cs typeface="Calibri"/>
              <a:sym typeface="Calibri"/>
            </a:endParaRPr>
          </a:p>
          <a:p>
            <a:pPr indent="0" lvl="0" marL="0" marR="0" rtl="0" algn="ctr">
              <a:lnSpc>
                <a:spcPct val="100000"/>
              </a:lnSpc>
              <a:spcBef>
                <a:spcPts val="0"/>
              </a:spcBef>
              <a:spcAft>
                <a:spcPts val="0"/>
              </a:spcAft>
              <a:buNone/>
            </a:pPr>
            <a:r>
              <a:rPr b="1" lang="fr-FR" sz="2400" u="sng">
                <a:latin typeface="Calibri"/>
                <a:ea typeface="Calibri"/>
                <a:cs typeface="Calibri"/>
                <a:sym typeface="Calibri"/>
              </a:rPr>
              <a:t>Objectifs</a:t>
            </a:r>
            <a:endParaRPr b="1" sz="2400" u="sng">
              <a:latin typeface="Calibri"/>
              <a:ea typeface="Calibri"/>
              <a:cs typeface="Calibri"/>
              <a:sym typeface="Calibri"/>
            </a:endParaRPr>
          </a:p>
        </p:txBody>
      </p:sp>
      <p:sp>
        <p:nvSpPr>
          <p:cNvPr id="117" name="Google Shape;117;g5b6d2886cc_7_413"/>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118" name="Google Shape;118;g5b6d2886cc_7_413"/>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119" name="Google Shape;119;g5b6d2886cc_7_413"/>
          <p:cNvSpPr txBox="1"/>
          <p:nvPr>
            <p:ph idx="10" type="dt"/>
          </p:nvPr>
        </p:nvSpPr>
        <p:spPr>
          <a:xfrm>
            <a:off x="628650" y="6356351"/>
            <a:ext cx="20574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fr-FR"/>
              <a:t>‹#›</a:t>
            </a:fld>
            <a:endParaRPr/>
          </a:p>
        </p:txBody>
      </p:sp>
      <p:sp>
        <p:nvSpPr>
          <p:cNvPr id="120" name="Google Shape;120;g5b6d2886cc_7_413"/>
          <p:cNvSpPr txBox="1"/>
          <p:nvPr/>
        </p:nvSpPr>
        <p:spPr>
          <a:xfrm>
            <a:off x="2853350" y="2292374"/>
            <a:ext cx="3292200" cy="26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1800" u="sng">
                <a:latin typeface="Calibri"/>
                <a:ea typeface="Calibri"/>
                <a:cs typeface="Calibri"/>
                <a:sym typeface="Calibri"/>
              </a:rPr>
              <a:t>Skid-Pad :</a:t>
            </a:r>
            <a:endParaRPr b="1" sz="1800" u="sng">
              <a:latin typeface="Calibri"/>
              <a:ea typeface="Calibri"/>
              <a:cs typeface="Calibri"/>
              <a:sym typeface="Calibri"/>
            </a:endParaRPr>
          </a:p>
          <a:p>
            <a:pPr indent="0" lvl="0" marL="0" marR="0" rtl="0" algn="l">
              <a:lnSpc>
                <a:spcPct val="100000"/>
              </a:lnSpc>
              <a:spcBef>
                <a:spcPts val="0"/>
              </a:spcBef>
              <a:spcAft>
                <a:spcPts val="0"/>
              </a:spcAft>
              <a:buNone/>
            </a:pPr>
            <a:r>
              <a:rPr b="1" lang="fr-FR" sz="1800">
                <a:latin typeface="Calibri"/>
                <a:ea typeface="Calibri"/>
                <a:cs typeface="Calibri"/>
                <a:sym typeface="Calibri"/>
              </a:rPr>
              <a:t>	5.3 s</a:t>
            </a:r>
            <a:endParaRPr b="1" sz="1800">
              <a:latin typeface="Calibri"/>
              <a:ea typeface="Calibri"/>
              <a:cs typeface="Calibri"/>
              <a:sym typeface="Calibri"/>
            </a:endParaRPr>
          </a:p>
          <a:p>
            <a:pPr indent="0" lvl="0" marL="0" marR="0" rtl="0" algn="l">
              <a:lnSpc>
                <a:spcPct val="100000"/>
              </a:lnSpc>
              <a:spcBef>
                <a:spcPts val="0"/>
              </a:spcBef>
              <a:spcAft>
                <a:spcPts val="0"/>
              </a:spcAft>
              <a:buNone/>
            </a:pPr>
            <a:r>
              <a:t/>
            </a:r>
            <a:endParaRPr b="1" sz="1800">
              <a:latin typeface="Calibri"/>
              <a:ea typeface="Calibri"/>
              <a:cs typeface="Calibri"/>
              <a:sym typeface="Calibri"/>
            </a:endParaRPr>
          </a:p>
          <a:p>
            <a:pPr indent="0" lvl="0" marL="0" marR="0" rtl="0" algn="l">
              <a:lnSpc>
                <a:spcPct val="100000"/>
              </a:lnSpc>
              <a:spcBef>
                <a:spcPts val="0"/>
              </a:spcBef>
              <a:spcAft>
                <a:spcPts val="0"/>
              </a:spcAft>
              <a:buNone/>
            </a:pPr>
            <a:r>
              <a:rPr b="1" lang="fr-FR" sz="1800" u="sng">
                <a:latin typeface="Calibri"/>
                <a:ea typeface="Calibri"/>
                <a:cs typeface="Calibri"/>
                <a:sym typeface="Calibri"/>
              </a:rPr>
              <a:t>Accélération :</a:t>
            </a:r>
            <a:endParaRPr b="1" sz="1800" u="sng">
              <a:latin typeface="Calibri"/>
              <a:ea typeface="Calibri"/>
              <a:cs typeface="Calibri"/>
              <a:sym typeface="Calibri"/>
            </a:endParaRPr>
          </a:p>
          <a:p>
            <a:pPr indent="0" lvl="0" marL="0" marR="0" rtl="0" algn="l">
              <a:lnSpc>
                <a:spcPct val="100000"/>
              </a:lnSpc>
              <a:spcBef>
                <a:spcPts val="0"/>
              </a:spcBef>
              <a:spcAft>
                <a:spcPts val="0"/>
              </a:spcAft>
              <a:buNone/>
            </a:pPr>
            <a:r>
              <a:rPr b="1" lang="fr-FR" sz="1800" u="sng">
                <a:latin typeface="Calibri"/>
                <a:ea typeface="Calibri"/>
                <a:cs typeface="Calibri"/>
                <a:sym typeface="Calibri"/>
              </a:rPr>
              <a:t>	</a:t>
            </a:r>
            <a:r>
              <a:rPr b="1" lang="fr-FR" sz="1800">
                <a:latin typeface="Calibri"/>
                <a:ea typeface="Calibri"/>
                <a:cs typeface="Calibri"/>
                <a:sym typeface="Calibri"/>
              </a:rPr>
              <a:t>4.0 s</a:t>
            </a:r>
            <a:endParaRPr b="1" sz="1800">
              <a:latin typeface="Calibri"/>
              <a:ea typeface="Calibri"/>
              <a:cs typeface="Calibri"/>
              <a:sym typeface="Calibri"/>
            </a:endParaRPr>
          </a:p>
        </p:txBody>
      </p:sp>
      <p:sp>
        <p:nvSpPr>
          <p:cNvPr id="121" name="Google Shape;121;g5b6d2886cc_7_413"/>
          <p:cNvSpPr txBox="1"/>
          <p:nvPr/>
        </p:nvSpPr>
        <p:spPr>
          <a:xfrm>
            <a:off x="7839025" y="91325"/>
            <a:ext cx="6954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TLS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64" name="Shape 664"/>
        <p:cNvGrpSpPr/>
        <p:nvPr/>
      </p:nvGrpSpPr>
      <p:grpSpPr>
        <a:xfrm>
          <a:off x="0" y="0"/>
          <a:ext cx="0" cy="0"/>
          <a:chOff x="0" y="0"/>
          <a:chExt cx="0" cy="0"/>
        </a:xfrm>
      </p:grpSpPr>
      <p:sp>
        <p:nvSpPr>
          <p:cNvPr id="665" name="Google Shape;665;g5b494d2df6_0_402"/>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t>
            </a:r>
            <a:r>
              <a:rPr b="1" lang="fr-FR" sz="2400" u="sng">
                <a:solidFill>
                  <a:schemeClr val="dk1"/>
                </a:solidFill>
                <a:highlight>
                  <a:srgbClr val="00FF00"/>
                </a:highlight>
                <a:latin typeface="Calibri"/>
                <a:ea typeface="Calibri"/>
                <a:cs typeface="Calibri"/>
                <a:sym typeface="Calibri"/>
              </a:rPr>
              <a:t>Motorisation</a:t>
            </a:r>
            <a:endParaRPr b="0" i="0" sz="2400" u="none" cap="none" strike="noStrike">
              <a:solidFill>
                <a:schemeClr val="dk1"/>
              </a:solidFill>
              <a:highlight>
                <a:srgbClr val="00FF00"/>
              </a:highlight>
              <a:latin typeface="Arial"/>
              <a:ea typeface="Arial"/>
              <a:cs typeface="Arial"/>
              <a:sym typeface="Arial"/>
            </a:endParaRPr>
          </a:p>
        </p:txBody>
      </p:sp>
      <p:sp>
        <p:nvSpPr>
          <p:cNvPr id="666" name="Google Shape;666;g5b494d2df6_0_402"/>
          <p:cNvSpPr txBox="1"/>
          <p:nvPr/>
        </p:nvSpPr>
        <p:spPr>
          <a:xfrm>
            <a:off x="0" y="594998"/>
            <a:ext cx="5211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Admission</a:t>
            </a:r>
            <a:endParaRPr b="1" sz="1200"/>
          </a:p>
          <a:p>
            <a:pPr indent="0" lvl="0" marL="0" marR="0" rtl="0" algn="l">
              <a:lnSpc>
                <a:spcPct val="100000"/>
              </a:lnSpc>
              <a:spcBef>
                <a:spcPts val="0"/>
              </a:spcBef>
              <a:spcAft>
                <a:spcPts val="0"/>
              </a:spcAft>
              <a:buNone/>
            </a:pPr>
            <a:r>
              <a:t/>
            </a:r>
            <a:endParaRPr b="1" sz="1200"/>
          </a:p>
        </p:txBody>
      </p:sp>
      <p:sp>
        <p:nvSpPr>
          <p:cNvPr id="667" name="Google Shape;667;g5b494d2df6_0_402"/>
          <p:cNvSpPr txBox="1"/>
          <p:nvPr/>
        </p:nvSpPr>
        <p:spPr>
          <a:xfrm>
            <a:off x="0" y="1056677"/>
            <a:ext cx="5211000" cy="17388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1200" u="none" cap="none" strike="noStrike">
                <a:solidFill>
                  <a:srgbClr val="000000"/>
                </a:solidFill>
                <a:latin typeface="Arial"/>
                <a:ea typeface="Arial"/>
                <a:cs typeface="Arial"/>
                <a:sym typeface="Arial"/>
              </a:rPr>
              <a:t>Exigences et cas de charges</a:t>
            </a:r>
            <a:endParaRPr/>
          </a:p>
          <a:p>
            <a:pPr indent="0" lvl="0" marL="0" marR="0" rtl="0" algn="l">
              <a:lnSpc>
                <a:spcPct val="100000"/>
              </a:lnSpc>
              <a:spcBef>
                <a:spcPts val="0"/>
              </a:spcBef>
              <a:spcAft>
                <a:spcPts val="0"/>
              </a:spcAft>
              <a:buNone/>
            </a:pPr>
            <a:r>
              <a:rPr lang="fr-FR" sz="1200"/>
              <a:t>Réduire les pertes de charge qui font perdre 13ch au moteur</a:t>
            </a:r>
            <a:endParaRPr sz="1200"/>
          </a:p>
          <a:p>
            <a:pPr indent="0" lvl="0" marL="0" marR="0" rtl="0" algn="l">
              <a:lnSpc>
                <a:spcPct val="100000"/>
              </a:lnSpc>
              <a:spcBef>
                <a:spcPts val="0"/>
              </a:spcBef>
              <a:spcAft>
                <a:spcPts val="0"/>
              </a:spcAft>
              <a:buNone/>
            </a:pPr>
            <a:r>
              <a:t/>
            </a:r>
            <a:endParaRPr sz="1200"/>
          </a:p>
          <a:p>
            <a:pPr indent="0" lvl="0" marL="0" rtl="0" algn="l">
              <a:spcBef>
                <a:spcPts val="0"/>
              </a:spcBef>
              <a:spcAft>
                <a:spcPts val="0"/>
              </a:spcAft>
              <a:buSzPts val="1200"/>
              <a:buNone/>
            </a:pPr>
            <a:r>
              <a:rPr b="1" lang="fr-FR" sz="1200">
                <a:solidFill>
                  <a:schemeClr val="dk1"/>
                </a:solidFill>
              </a:rPr>
              <a:t>Architecture / Sous systèmes</a:t>
            </a:r>
            <a:endParaRPr b="1" sz="1200">
              <a:solidFill>
                <a:schemeClr val="dk1"/>
              </a:solidFill>
            </a:endParaRPr>
          </a:p>
          <a:p>
            <a:pPr indent="-304800" lvl="0" marL="457200" rtl="0" algn="l">
              <a:spcBef>
                <a:spcPts val="0"/>
              </a:spcBef>
              <a:spcAft>
                <a:spcPts val="0"/>
              </a:spcAft>
              <a:buClr>
                <a:schemeClr val="dk1"/>
              </a:buClr>
              <a:buSzPts val="1200"/>
              <a:buChar char="-"/>
            </a:pPr>
            <a:r>
              <a:rPr lang="fr-FR" sz="1050">
                <a:solidFill>
                  <a:schemeClr val="dk1"/>
                </a:solidFill>
              </a:rPr>
              <a:t>Admission verticale</a:t>
            </a:r>
            <a:endParaRPr sz="1050">
              <a:solidFill>
                <a:schemeClr val="dk1"/>
              </a:solidFill>
            </a:endParaRPr>
          </a:p>
          <a:p>
            <a:pPr indent="-295275" lvl="0" marL="457200" rtl="0" algn="l">
              <a:spcBef>
                <a:spcPts val="0"/>
              </a:spcBef>
              <a:spcAft>
                <a:spcPts val="0"/>
              </a:spcAft>
              <a:buClr>
                <a:schemeClr val="dk1"/>
              </a:buClr>
              <a:buSzPts val="1050"/>
              <a:buChar char="-"/>
            </a:pPr>
            <a:r>
              <a:rPr lang="fr-FR" sz="1050">
                <a:solidFill>
                  <a:schemeClr val="dk1"/>
                </a:solidFill>
              </a:rPr>
              <a:t>Admission latérale</a:t>
            </a:r>
            <a:endParaRPr sz="1050">
              <a:solidFill>
                <a:schemeClr val="dk1"/>
              </a:solidFill>
            </a:endParaRPr>
          </a:p>
          <a:p>
            <a:pPr indent="0" lvl="0" marL="0" rtl="0" algn="l">
              <a:spcBef>
                <a:spcPts val="0"/>
              </a:spcBef>
              <a:spcAft>
                <a:spcPts val="0"/>
              </a:spcAft>
              <a:buNone/>
            </a:pPr>
            <a:r>
              <a:t/>
            </a:r>
            <a:endParaRPr sz="1050">
              <a:solidFill>
                <a:schemeClr val="dk1"/>
              </a:solidFill>
            </a:endParaRPr>
          </a:p>
        </p:txBody>
      </p:sp>
      <p:sp>
        <p:nvSpPr>
          <p:cNvPr id="668" name="Google Shape;668;g5b494d2df6_0_402"/>
          <p:cNvSpPr txBox="1"/>
          <p:nvPr/>
        </p:nvSpPr>
        <p:spPr>
          <a:xfrm>
            <a:off x="7822400" y="91325"/>
            <a:ext cx="7119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TLS</a:t>
            </a:r>
            <a:endParaRPr b="1" sz="2000">
              <a:solidFill>
                <a:srgbClr val="C00000"/>
              </a:solidFill>
            </a:endParaRPr>
          </a:p>
        </p:txBody>
      </p:sp>
      <p:sp>
        <p:nvSpPr>
          <p:cNvPr id="669" name="Google Shape;669;g5b494d2df6_0_402"/>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graphicFrame>
        <p:nvGraphicFramePr>
          <p:cNvPr id="670" name="Google Shape;670;g5b494d2df6_0_402"/>
          <p:cNvGraphicFramePr/>
          <p:nvPr/>
        </p:nvGraphicFramePr>
        <p:xfrm>
          <a:off x="13" y="2795473"/>
          <a:ext cx="3000000" cy="3000000"/>
        </p:xfrm>
        <a:graphic>
          <a:graphicData uri="http://schemas.openxmlformats.org/drawingml/2006/table">
            <a:tbl>
              <a:tblPr bandRow="1" firstRow="1">
                <a:noFill/>
                <a:tableStyleId>{9D46E74F-C03A-45A9-9FC2-EBF74F666B90}</a:tableStyleId>
              </a:tblPr>
              <a:tblGrid>
                <a:gridCol w="2069275"/>
                <a:gridCol w="2357000"/>
                <a:gridCol w="1029100"/>
                <a:gridCol w="1062325"/>
                <a:gridCol w="1272575"/>
              </a:tblGrid>
              <a:tr h="456850">
                <a:tc>
                  <a:txBody>
                    <a:bodyPr>
                      <a:noAutofit/>
                    </a:bodyPr>
                    <a:lstStyle/>
                    <a:p>
                      <a:pPr indent="0" lvl="0" marL="0" marR="0" rtl="0" algn="l">
                        <a:lnSpc>
                          <a:spcPct val="100000"/>
                        </a:lnSpc>
                        <a:spcBef>
                          <a:spcPts val="0"/>
                        </a:spcBef>
                        <a:spcAft>
                          <a:spcPts val="0"/>
                        </a:spcAft>
                        <a:buClr>
                          <a:srgbClr val="000000"/>
                        </a:buClr>
                        <a:buSzPts val="1000"/>
                        <a:buFont typeface="Arial"/>
                        <a:buNone/>
                      </a:pPr>
                      <a:r>
                        <a:rPr b="0" lang="fr-FR" sz="1000" u="none" cap="none" strike="noStrike"/>
                        <a:t>Fonction primaire</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0" lang="fr-FR" sz="1000" u="none" cap="none" strike="noStrike"/>
                        <a:t>Fonction secondaire</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0" lang="fr-FR" sz="1000" u="none" cap="none" strike="noStrike"/>
                        <a:t>Critère</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0" lang="fr-FR" sz="1000" u="none" cap="none" strike="noStrike"/>
                        <a:t>Niveau</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0" lang="fr-FR" sz="1000" u="none" cap="none" strike="noStrike"/>
                        <a:t>Flexibilité</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0725">
                <a:tc>
                  <a:txBody>
                    <a:bodyPr>
                      <a:noAutofit/>
                    </a:bodyPr>
                    <a:lstStyle/>
                    <a:p>
                      <a:pPr indent="0" lvl="0" marL="0" rtl="0" algn="l">
                        <a:spcBef>
                          <a:spcPts val="0"/>
                        </a:spcBef>
                        <a:spcAft>
                          <a:spcPts val="0"/>
                        </a:spcAft>
                        <a:buNone/>
                      </a:pPr>
                      <a:r>
                        <a:rPr lang="fr-FR" sz="900"/>
                        <a:t>FP1 : Amener l’air de la bride aux cylindres</a:t>
                      </a:r>
                      <a:endParaRPr sz="9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FP1-1 : Absorber les variations de débit d’air (plenum)</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a:t>Volume (L)</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0725">
                <a:tc rowSpan="3">
                  <a:txBody>
                    <a:bodyPr>
                      <a:noAutofit/>
                    </a:bodyPr>
                    <a:lstStyle/>
                    <a:p>
                      <a:pPr indent="0" lvl="0" marL="0" rtl="0" algn="l">
                        <a:spcBef>
                          <a:spcPts val="0"/>
                        </a:spcBef>
                        <a:spcAft>
                          <a:spcPts val="0"/>
                        </a:spcAft>
                        <a:buNone/>
                      </a:pPr>
                      <a:r>
                        <a:rPr lang="fr-FR" sz="900"/>
                        <a:t>FP2 : Supporter les injecteurs</a:t>
                      </a:r>
                      <a:endParaRPr sz="9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FP2-1 : Fixations de la rampe d’injecteurs</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Binaire</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oui</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i="1"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0725">
                <a:tc vMerge="1"/>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FP2-2 : Orientation des injecteurs par rapport au flux d’air</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a:t>°</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i="1" lang="fr-FR" sz="900"/>
                        <a:t>tba</a:t>
                      </a:r>
                      <a:endParaRPr i="1"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4800">
                <a:tc vMerge="1"/>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FP2-3 : Surface de mouillage</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Mm²</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i="1" lang="fr-FR" sz="900"/>
                        <a:t>tba</a:t>
                      </a:r>
                      <a:endParaRPr i="1"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0725">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FC1 : Environnement</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FC1-1 : Résister à la température moteur</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°C</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150</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-5</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671" name="Google Shape;671;g5b494d2df6_0_402"/>
          <p:cNvSpPr/>
          <p:nvPr/>
        </p:nvSpPr>
        <p:spPr>
          <a:xfrm>
            <a:off x="5211025" y="595000"/>
            <a:ext cx="3933000" cy="2200500"/>
          </a:xfrm>
          <a:prstGeom prst="rect">
            <a:avLst/>
          </a:pr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fr-FR" sz="1200">
                <a:solidFill>
                  <a:schemeClr val="dk1"/>
                </a:solidFill>
              </a:rPr>
              <a:t>Simulations</a:t>
            </a:r>
            <a:r>
              <a:rPr lang="fr-FR" sz="1200">
                <a:solidFill>
                  <a:schemeClr val="dk1"/>
                </a:solidFill>
              </a:rPr>
              <a:t> : </a:t>
            </a:r>
            <a:endParaRPr sz="1200">
              <a:solidFill>
                <a:schemeClr val="dk1"/>
              </a:solidFill>
            </a:endParaRPr>
          </a:p>
          <a:p>
            <a:pPr indent="0" lvl="0" marL="0" rtl="0" algn="l">
              <a:spcBef>
                <a:spcPts val="0"/>
              </a:spcBef>
              <a:spcAft>
                <a:spcPts val="0"/>
              </a:spcAft>
              <a:buNone/>
            </a:pPr>
            <a:r>
              <a:rPr lang="fr-FR" sz="1200">
                <a:solidFill>
                  <a:schemeClr val="dk1"/>
                </a:solidFill>
              </a:rPr>
              <a:t>Simulations aérodynamiques à venir</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p:txBody>
      </p:sp>
      <p:sp>
        <p:nvSpPr>
          <p:cNvPr id="672" name="Google Shape;672;g5b494d2df6_0_402"/>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673" name="Google Shape;673;g5b494d2df6_0_402"/>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77" name="Shape 677"/>
        <p:cNvGrpSpPr/>
        <p:nvPr/>
      </p:nvGrpSpPr>
      <p:grpSpPr>
        <a:xfrm>
          <a:off x="0" y="0"/>
          <a:ext cx="0" cy="0"/>
          <a:chOff x="0" y="0"/>
          <a:chExt cx="0" cy="0"/>
        </a:xfrm>
      </p:grpSpPr>
      <p:sp>
        <p:nvSpPr>
          <p:cNvPr id="678" name="Google Shape;678;g5b3ed56332_0_7"/>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t>
            </a:r>
            <a:r>
              <a:rPr b="1" lang="fr-FR" sz="2400" u="sng">
                <a:solidFill>
                  <a:schemeClr val="dk1"/>
                </a:solidFill>
                <a:highlight>
                  <a:srgbClr val="FF0000"/>
                </a:highlight>
                <a:latin typeface="Calibri"/>
                <a:ea typeface="Calibri"/>
                <a:cs typeface="Calibri"/>
                <a:sym typeface="Calibri"/>
              </a:rPr>
              <a:t>Motorisation</a:t>
            </a:r>
            <a:endParaRPr b="0" i="0" sz="2400" u="none" cap="none" strike="noStrike">
              <a:solidFill>
                <a:schemeClr val="dk1"/>
              </a:solidFill>
              <a:highlight>
                <a:srgbClr val="FF0000"/>
              </a:highlight>
              <a:latin typeface="Arial"/>
              <a:ea typeface="Arial"/>
              <a:cs typeface="Arial"/>
              <a:sym typeface="Arial"/>
            </a:endParaRPr>
          </a:p>
        </p:txBody>
      </p:sp>
      <p:sp>
        <p:nvSpPr>
          <p:cNvPr id="679" name="Google Shape;679;g5b3ed56332_0_7"/>
          <p:cNvSpPr txBox="1"/>
          <p:nvPr/>
        </p:nvSpPr>
        <p:spPr>
          <a:xfrm>
            <a:off x="0" y="595000"/>
            <a:ext cx="9144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Admission</a:t>
            </a:r>
            <a:endParaRPr b="1" sz="1200"/>
          </a:p>
          <a:p>
            <a:pPr indent="0" lvl="0" marL="0" marR="0" rtl="0" algn="l">
              <a:lnSpc>
                <a:spcPct val="100000"/>
              </a:lnSpc>
              <a:spcBef>
                <a:spcPts val="0"/>
              </a:spcBef>
              <a:spcAft>
                <a:spcPts val="0"/>
              </a:spcAft>
              <a:buNone/>
            </a:pPr>
            <a:r>
              <a:t/>
            </a:r>
            <a:endParaRPr b="1" sz="1200"/>
          </a:p>
        </p:txBody>
      </p:sp>
      <p:sp>
        <p:nvSpPr>
          <p:cNvPr id="680" name="Google Shape;680;g5b3ed56332_0_7"/>
          <p:cNvSpPr txBox="1"/>
          <p:nvPr/>
        </p:nvSpPr>
        <p:spPr>
          <a:xfrm>
            <a:off x="7822400" y="91325"/>
            <a:ext cx="7119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TLS</a:t>
            </a:r>
            <a:endParaRPr b="1" sz="2000">
              <a:solidFill>
                <a:srgbClr val="C00000"/>
              </a:solidFill>
            </a:endParaRPr>
          </a:p>
        </p:txBody>
      </p:sp>
      <p:sp>
        <p:nvSpPr>
          <p:cNvPr id="681" name="Google Shape;681;g5b3ed56332_0_7"/>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682" name="Google Shape;682;g5b3ed56332_0_7"/>
          <p:cNvSpPr/>
          <p:nvPr/>
        </p:nvSpPr>
        <p:spPr>
          <a:xfrm>
            <a:off x="0" y="1056700"/>
            <a:ext cx="4584000" cy="1484400"/>
          </a:xfrm>
          <a:prstGeom prst="rect">
            <a:avLst/>
          </a:pr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Architecture / Sous systèmes</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0" i="0" lang="fr-FR" sz="1050" u="none" cap="none" strike="noStrike">
                <a:solidFill>
                  <a:srgbClr val="000000"/>
                </a:solidFill>
                <a:latin typeface="Arial"/>
                <a:ea typeface="Arial"/>
                <a:cs typeface="Arial"/>
                <a:sym typeface="Arial"/>
              </a:rPr>
              <a:t>Admission </a:t>
            </a:r>
            <a:r>
              <a:rPr lang="fr-FR" sz="1050"/>
              <a:t>verticale</a:t>
            </a:r>
            <a:endParaRPr sz="1050"/>
          </a:p>
          <a:p>
            <a:pPr indent="-295275" lvl="0" marL="457200" marR="0" rtl="0" algn="l">
              <a:lnSpc>
                <a:spcPct val="100000"/>
              </a:lnSpc>
              <a:spcBef>
                <a:spcPts val="0"/>
              </a:spcBef>
              <a:spcAft>
                <a:spcPts val="0"/>
              </a:spcAft>
              <a:buSzPts val="1050"/>
              <a:buChar char="-"/>
            </a:pPr>
            <a:r>
              <a:rPr lang="fr-FR" sz="1050"/>
              <a:t>Admission latérale</a:t>
            </a:r>
            <a:endParaRPr sz="1050"/>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g5b3ed56332_0_7"/>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684" name="Google Shape;684;g5b3ed56332_0_7"/>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pic>
        <p:nvPicPr>
          <p:cNvPr id="685" name="Google Shape;685;g5b3ed56332_0_7"/>
          <p:cNvPicPr preferRelativeResize="0"/>
          <p:nvPr/>
        </p:nvPicPr>
        <p:blipFill>
          <a:blip r:embed="rId4">
            <a:alphaModFix/>
          </a:blip>
          <a:stretch>
            <a:fillRect/>
          </a:stretch>
        </p:blipFill>
        <p:spPr>
          <a:xfrm>
            <a:off x="4461525" y="3199775"/>
            <a:ext cx="4583926" cy="2828175"/>
          </a:xfrm>
          <a:prstGeom prst="rect">
            <a:avLst/>
          </a:prstGeom>
          <a:noFill/>
          <a:ln>
            <a:noFill/>
          </a:ln>
        </p:spPr>
      </p:pic>
      <p:pic>
        <p:nvPicPr>
          <p:cNvPr id="686" name="Google Shape;686;g5b3ed56332_0_7"/>
          <p:cNvPicPr preferRelativeResize="0"/>
          <p:nvPr/>
        </p:nvPicPr>
        <p:blipFill>
          <a:blip r:embed="rId5">
            <a:alphaModFix/>
          </a:blip>
          <a:stretch>
            <a:fillRect/>
          </a:stretch>
        </p:blipFill>
        <p:spPr>
          <a:xfrm>
            <a:off x="152400" y="2977700"/>
            <a:ext cx="4074250" cy="2771100"/>
          </a:xfrm>
          <a:prstGeom prst="rect">
            <a:avLst/>
          </a:prstGeom>
          <a:noFill/>
          <a:ln>
            <a:noFill/>
          </a:ln>
        </p:spPr>
      </p:pic>
      <p:sp>
        <p:nvSpPr>
          <p:cNvPr id="687" name="Google Shape;687;g5b3ed56332_0_7"/>
          <p:cNvSpPr/>
          <p:nvPr/>
        </p:nvSpPr>
        <p:spPr>
          <a:xfrm>
            <a:off x="4584000" y="1056700"/>
            <a:ext cx="4560000" cy="1484400"/>
          </a:xfrm>
          <a:prstGeom prst="rect">
            <a:avLst/>
          </a:pr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lang="fr-FR" sz="1200"/>
              <a:t>Contraintes</a:t>
            </a:r>
            <a:endParaRPr b="1" sz="1200"/>
          </a:p>
          <a:p>
            <a:pPr indent="0" lvl="0" marL="0" marR="0" rtl="0" algn="l">
              <a:lnSpc>
                <a:spcPct val="100000"/>
              </a:lnSpc>
              <a:spcBef>
                <a:spcPts val="0"/>
              </a:spcBef>
              <a:spcAft>
                <a:spcPts val="0"/>
              </a:spcAft>
              <a:buClr>
                <a:srgbClr val="000000"/>
              </a:buClr>
              <a:buSzPts val="1400"/>
              <a:buFont typeface="Arial"/>
              <a:buNone/>
            </a:pPr>
            <a:r>
              <a:rPr lang="fr-FR" sz="1200"/>
              <a:t>Impact sur le kit aéro (aile arrière)</a:t>
            </a:r>
            <a:endParaRPr sz="1200"/>
          </a:p>
          <a:p>
            <a:pPr indent="0" lvl="0" marL="0" marR="0" rtl="0" algn="l">
              <a:lnSpc>
                <a:spcPct val="100000"/>
              </a:lnSpc>
              <a:spcBef>
                <a:spcPts val="0"/>
              </a:spcBef>
              <a:spcAft>
                <a:spcPts val="0"/>
              </a:spcAft>
              <a:buClr>
                <a:srgbClr val="000000"/>
              </a:buClr>
              <a:buSzPts val="1400"/>
              <a:buFont typeface="Arial"/>
              <a:buNone/>
            </a:pPr>
            <a:r>
              <a:t/>
            </a:r>
            <a:endParaRPr sz="1200"/>
          </a:p>
          <a:p>
            <a:pPr indent="0" lvl="0" marL="0" marR="0" rtl="0" algn="l">
              <a:lnSpc>
                <a:spcPct val="100000"/>
              </a:lnSpc>
              <a:spcBef>
                <a:spcPts val="0"/>
              </a:spcBef>
              <a:spcAft>
                <a:spcPts val="0"/>
              </a:spcAft>
              <a:buClr>
                <a:srgbClr val="000000"/>
              </a:buClr>
              <a:buSzPts val="1400"/>
              <a:buFont typeface="Arial"/>
              <a:buNone/>
            </a:pPr>
            <a:r>
              <a:rPr b="1" lang="fr-FR" sz="1200"/>
              <a:t>Conclusion</a:t>
            </a:r>
            <a:endParaRPr sz="1200"/>
          </a:p>
          <a:p>
            <a:pPr indent="0" lvl="0" marL="0" marR="0" rtl="0" algn="l">
              <a:lnSpc>
                <a:spcPct val="100000"/>
              </a:lnSpc>
              <a:spcBef>
                <a:spcPts val="0"/>
              </a:spcBef>
              <a:spcAft>
                <a:spcPts val="0"/>
              </a:spcAft>
              <a:buClr>
                <a:srgbClr val="000000"/>
              </a:buClr>
              <a:buSzPts val="1400"/>
              <a:buFont typeface="Arial"/>
              <a:buNone/>
            </a:pPr>
            <a:r>
              <a:rPr lang="fr-FR" sz="1200"/>
              <a:t>Admission latérale</a:t>
            </a:r>
            <a:endParaRPr sz="1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91" name="Shape 691"/>
        <p:cNvGrpSpPr/>
        <p:nvPr/>
      </p:nvGrpSpPr>
      <p:grpSpPr>
        <a:xfrm>
          <a:off x="0" y="0"/>
          <a:ext cx="0" cy="0"/>
          <a:chOff x="0" y="0"/>
          <a:chExt cx="0" cy="0"/>
        </a:xfrm>
      </p:grpSpPr>
      <p:sp>
        <p:nvSpPr>
          <p:cNvPr id="692" name="Google Shape;692;g5b494d2df6_0_329"/>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t>
            </a:r>
            <a:r>
              <a:rPr b="1" lang="fr-FR" sz="2400" u="sng">
                <a:solidFill>
                  <a:schemeClr val="dk1"/>
                </a:solidFill>
                <a:highlight>
                  <a:srgbClr val="00FF00"/>
                </a:highlight>
                <a:latin typeface="Calibri"/>
                <a:ea typeface="Calibri"/>
                <a:cs typeface="Calibri"/>
                <a:sym typeface="Calibri"/>
              </a:rPr>
              <a:t>Motorisation</a:t>
            </a:r>
            <a:endParaRPr b="0" i="0" sz="2400" u="none" cap="none" strike="noStrike">
              <a:solidFill>
                <a:schemeClr val="dk1"/>
              </a:solidFill>
              <a:highlight>
                <a:srgbClr val="00FF00"/>
              </a:highlight>
              <a:latin typeface="Arial"/>
              <a:ea typeface="Arial"/>
              <a:cs typeface="Arial"/>
              <a:sym typeface="Arial"/>
            </a:endParaRPr>
          </a:p>
        </p:txBody>
      </p:sp>
      <p:sp>
        <p:nvSpPr>
          <p:cNvPr id="693" name="Google Shape;693;g5b494d2df6_0_329"/>
          <p:cNvSpPr txBox="1"/>
          <p:nvPr/>
        </p:nvSpPr>
        <p:spPr>
          <a:xfrm>
            <a:off x="0" y="594998"/>
            <a:ext cx="5211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Moteur</a:t>
            </a:r>
            <a:endParaRPr b="1" sz="1200"/>
          </a:p>
          <a:p>
            <a:pPr indent="0" lvl="0" marL="0" marR="0" rtl="0" algn="l">
              <a:lnSpc>
                <a:spcPct val="100000"/>
              </a:lnSpc>
              <a:spcBef>
                <a:spcPts val="0"/>
              </a:spcBef>
              <a:spcAft>
                <a:spcPts val="0"/>
              </a:spcAft>
              <a:buNone/>
            </a:pPr>
            <a:r>
              <a:t/>
            </a:r>
            <a:endParaRPr b="1" sz="1200"/>
          </a:p>
        </p:txBody>
      </p:sp>
      <p:sp>
        <p:nvSpPr>
          <p:cNvPr id="694" name="Google Shape;694;g5b494d2df6_0_329"/>
          <p:cNvSpPr txBox="1"/>
          <p:nvPr/>
        </p:nvSpPr>
        <p:spPr>
          <a:xfrm>
            <a:off x="0" y="1056677"/>
            <a:ext cx="5211000" cy="17388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1200" u="none" cap="none" strike="noStrike">
                <a:solidFill>
                  <a:srgbClr val="000000"/>
                </a:solidFill>
                <a:latin typeface="Arial"/>
                <a:ea typeface="Arial"/>
                <a:cs typeface="Arial"/>
                <a:sym typeface="Arial"/>
              </a:rPr>
              <a:t>Exigences et cas de charges</a:t>
            </a:r>
            <a:endParaRPr/>
          </a:p>
          <a:p>
            <a:pPr indent="0" lvl="0" marL="0" marR="0" rtl="0" algn="l">
              <a:lnSpc>
                <a:spcPct val="100000"/>
              </a:lnSpc>
              <a:spcBef>
                <a:spcPts val="0"/>
              </a:spcBef>
              <a:spcAft>
                <a:spcPts val="0"/>
              </a:spcAft>
              <a:buNone/>
            </a:pPr>
            <a:r>
              <a:rPr lang="fr-FR" sz="1200"/>
              <a:t>Fournir la plus grande puissance mécanique possible</a:t>
            </a:r>
            <a:r>
              <a:rPr lang="fr-FR"/>
              <a:t> </a:t>
            </a:r>
            <a:r>
              <a:rPr lang="fr-FR" sz="1200"/>
              <a:t>à la sortie de la boîte de vitesse</a:t>
            </a:r>
            <a:endParaRPr sz="1200"/>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fr-FR" sz="1100"/>
              <a:t>Réduire l’espace non occupé engendré par l’orientation opposée du dossier du pilote et du moteur.</a:t>
            </a:r>
            <a:endParaRPr sz="1100"/>
          </a:p>
          <a:p>
            <a:pPr indent="0" lvl="0" marL="0" marR="0" rtl="0" algn="l">
              <a:lnSpc>
                <a:spcPct val="100000"/>
              </a:lnSpc>
              <a:spcBef>
                <a:spcPts val="0"/>
              </a:spcBef>
              <a:spcAft>
                <a:spcPts val="0"/>
              </a:spcAft>
              <a:buNone/>
            </a:pPr>
            <a:r>
              <a:t/>
            </a:r>
            <a:endParaRPr sz="1100"/>
          </a:p>
          <a:p>
            <a:pPr indent="0" lvl="0" marL="0" marR="0" rtl="0" algn="l">
              <a:lnSpc>
                <a:spcPct val="100000"/>
              </a:lnSpc>
              <a:spcBef>
                <a:spcPts val="0"/>
              </a:spcBef>
              <a:spcAft>
                <a:spcPts val="0"/>
              </a:spcAft>
              <a:buNone/>
            </a:pPr>
            <a:r>
              <a:rPr lang="fr-FR" sz="1100"/>
              <a:t>Sur Optimus : 75ch</a:t>
            </a:r>
            <a:endParaRPr sz="1100"/>
          </a:p>
        </p:txBody>
      </p:sp>
      <p:sp>
        <p:nvSpPr>
          <p:cNvPr id="695" name="Google Shape;695;g5b494d2df6_0_329"/>
          <p:cNvSpPr txBox="1"/>
          <p:nvPr/>
        </p:nvSpPr>
        <p:spPr>
          <a:xfrm>
            <a:off x="7701850" y="91325"/>
            <a:ext cx="8325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ASE</a:t>
            </a:r>
            <a:endParaRPr/>
          </a:p>
        </p:txBody>
      </p:sp>
      <p:sp>
        <p:nvSpPr>
          <p:cNvPr id="696" name="Google Shape;696;g5b494d2df6_0_329"/>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697" name="Google Shape;697;g5b494d2df6_0_329"/>
          <p:cNvSpPr/>
          <p:nvPr/>
        </p:nvSpPr>
        <p:spPr>
          <a:xfrm>
            <a:off x="5211028" y="590548"/>
            <a:ext cx="3933000" cy="2838600"/>
          </a:xfrm>
          <a:prstGeom prst="rect">
            <a:avLst/>
          </a:pr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Simulations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p:txBody>
      </p:sp>
      <p:sp>
        <p:nvSpPr>
          <p:cNvPr id="698" name="Google Shape;698;g5b494d2df6_0_329"/>
          <p:cNvSpPr/>
          <p:nvPr/>
        </p:nvSpPr>
        <p:spPr>
          <a:xfrm>
            <a:off x="5211028" y="3433175"/>
            <a:ext cx="3933000" cy="3429000"/>
          </a:xfrm>
          <a:prstGeom prst="rect">
            <a:avLst/>
          </a:pr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Architecture / Sous systèmes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000000"/>
                </a:solidFill>
                <a:latin typeface="Arial"/>
                <a:ea typeface="Arial"/>
                <a:cs typeface="Arial"/>
                <a:sym typeface="Arial"/>
              </a:rPr>
              <a:t>Carburant à l’éthanol E85 / SP98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sz="1000"/>
          </a:p>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000000"/>
                </a:solidFill>
                <a:latin typeface="Arial"/>
                <a:ea typeface="Arial"/>
                <a:cs typeface="Arial"/>
                <a:sym typeface="Arial"/>
              </a:rPr>
              <a:t>Rotation du moteur suivant l’axe de l’essieu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sz="1000"/>
          </a:p>
          <a:p>
            <a:pPr indent="0" lvl="0" marL="0" marR="0" rtl="0" algn="l">
              <a:lnSpc>
                <a:spcPct val="100000"/>
              </a:lnSpc>
              <a:spcBef>
                <a:spcPts val="0"/>
              </a:spcBef>
              <a:spcAft>
                <a:spcPts val="0"/>
              </a:spcAft>
              <a:buClr>
                <a:srgbClr val="000000"/>
              </a:buClr>
              <a:buSzPts val="1000"/>
              <a:buFont typeface="Arial"/>
              <a:buNone/>
            </a:pPr>
            <a:r>
              <a:rPr lang="fr-FR" sz="1000"/>
              <a:t>Abaissement du moteur sur le châssis</a:t>
            </a:r>
            <a:r>
              <a:rPr b="0" i="0" lang="fr-FR"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a:p>
        </p:txBody>
      </p:sp>
      <p:graphicFrame>
        <p:nvGraphicFramePr>
          <p:cNvPr id="699" name="Google Shape;699;g5b494d2df6_0_329"/>
          <p:cNvGraphicFramePr/>
          <p:nvPr/>
        </p:nvGraphicFramePr>
        <p:xfrm>
          <a:off x="-12" y="2795473"/>
          <a:ext cx="3000000" cy="3000000"/>
        </p:xfrm>
        <a:graphic>
          <a:graphicData uri="http://schemas.openxmlformats.org/drawingml/2006/table">
            <a:tbl>
              <a:tblPr bandRow="1" firstRow="1">
                <a:noFill/>
                <a:tableStyleId>{9D46E74F-C03A-45A9-9FC2-EBF74F666B90}</a:tableStyleId>
              </a:tblPr>
              <a:tblGrid>
                <a:gridCol w="1179250"/>
                <a:gridCol w="1343225"/>
                <a:gridCol w="586475"/>
                <a:gridCol w="605400"/>
                <a:gridCol w="725225"/>
                <a:gridCol w="771450"/>
              </a:tblGrid>
              <a:tr h="488325">
                <a:tc>
                  <a:txBody>
                    <a:bodyPr>
                      <a:noAutofit/>
                    </a:bodyPr>
                    <a:lstStyle/>
                    <a:p>
                      <a:pPr indent="0" lvl="0" marL="0" marR="0" rtl="0" algn="l">
                        <a:lnSpc>
                          <a:spcPct val="100000"/>
                        </a:lnSpc>
                        <a:spcBef>
                          <a:spcPts val="0"/>
                        </a:spcBef>
                        <a:spcAft>
                          <a:spcPts val="0"/>
                        </a:spcAft>
                        <a:buClr>
                          <a:srgbClr val="000000"/>
                        </a:buClr>
                        <a:buSzPts val="1000"/>
                        <a:buFont typeface="Arial"/>
                        <a:buNone/>
                      </a:pPr>
                      <a:r>
                        <a:rPr b="0" lang="fr-FR" sz="1000" u="none" cap="none" strike="noStrike"/>
                        <a:t>Fonction primaire</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0" lang="fr-FR" sz="1000" u="none" cap="none" strike="noStrike"/>
                        <a:t>Fonction secondaire</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0" lang="fr-FR" sz="1000" u="none" cap="none" strike="noStrike"/>
                        <a:t>Critère</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0" lang="fr-FR" sz="1000" u="none" cap="none" strike="noStrike"/>
                        <a:t>Niveau</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0" lang="fr-FR" sz="1000" u="none" cap="none" strike="noStrike"/>
                        <a:t>Flexibilité</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0" lang="fr-FR" sz="1000" u="none" cap="none" strike="noStrike"/>
                        <a:t>Article règlement</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0975">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FP1 : Donner de l’énergie à la transmission secondaire</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FP1-1 : Puissance</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hp</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85</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9375">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FC1 : Respecter le règlement</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FC1-1 : Cylindrée maximale</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cm</a:t>
                      </a:r>
                      <a:r>
                        <a:rPr baseline="30000" lang="fr-FR" sz="900" u="none" cap="none" strike="noStrike"/>
                        <a:t>3</a:t>
                      </a:r>
                      <a:endParaRPr baseline="30000"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710</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0</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9375">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FS2.1 : Carburant</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Sp98</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9375">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FC2 : Respecter le CdCF S4</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FC2-1 : Masse maximale</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kg</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a:t>55</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700" name="Google Shape;700;g5b494d2df6_0_329"/>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701" name="Google Shape;701;g5b494d2df6_0_329"/>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05" name="Shape 705"/>
        <p:cNvGrpSpPr/>
        <p:nvPr/>
      </p:nvGrpSpPr>
      <p:grpSpPr>
        <a:xfrm>
          <a:off x="0" y="0"/>
          <a:ext cx="0" cy="0"/>
          <a:chOff x="0" y="0"/>
          <a:chExt cx="0" cy="0"/>
        </a:xfrm>
      </p:grpSpPr>
      <p:sp>
        <p:nvSpPr>
          <p:cNvPr id="706" name="Google Shape;706;g5b494d2df6_0_351"/>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t>
            </a:r>
            <a:r>
              <a:rPr b="1" lang="fr-FR" sz="2400" u="sng">
                <a:solidFill>
                  <a:schemeClr val="dk1"/>
                </a:solidFill>
                <a:highlight>
                  <a:srgbClr val="00FF00"/>
                </a:highlight>
                <a:latin typeface="Calibri"/>
                <a:ea typeface="Calibri"/>
                <a:cs typeface="Calibri"/>
                <a:sym typeface="Calibri"/>
              </a:rPr>
              <a:t>Motorisation</a:t>
            </a:r>
            <a:endParaRPr b="0" i="0" sz="2400" u="none" cap="none" strike="noStrike">
              <a:solidFill>
                <a:schemeClr val="dk1"/>
              </a:solidFill>
              <a:highlight>
                <a:srgbClr val="00FF00"/>
              </a:highlight>
              <a:latin typeface="Arial"/>
              <a:ea typeface="Arial"/>
              <a:cs typeface="Arial"/>
              <a:sym typeface="Arial"/>
            </a:endParaRPr>
          </a:p>
        </p:txBody>
      </p:sp>
      <p:sp>
        <p:nvSpPr>
          <p:cNvPr id="707" name="Google Shape;707;g5b494d2df6_0_351"/>
          <p:cNvSpPr txBox="1"/>
          <p:nvPr/>
        </p:nvSpPr>
        <p:spPr>
          <a:xfrm>
            <a:off x="0" y="594998"/>
            <a:ext cx="5211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Refroidissement</a:t>
            </a:r>
            <a:endParaRPr b="1" sz="1200"/>
          </a:p>
          <a:p>
            <a:pPr indent="0" lvl="0" marL="0" marR="0" rtl="0" algn="l">
              <a:lnSpc>
                <a:spcPct val="100000"/>
              </a:lnSpc>
              <a:spcBef>
                <a:spcPts val="0"/>
              </a:spcBef>
              <a:spcAft>
                <a:spcPts val="0"/>
              </a:spcAft>
              <a:buNone/>
            </a:pPr>
            <a:r>
              <a:t/>
            </a:r>
            <a:endParaRPr b="1" sz="1200"/>
          </a:p>
        </p:txBody>
      </p:sp>
      <p:sp>
        <p:nvSpPr>
          <p:cNvPr id="708" name="Google Shape;708;g5b494d2df6_0_351"/>
          <p:cNvSpPr txBox="1"/>
          <p:nvPr/>
        </p:nvSpPr>
        <p:spPr>
          <a:xfrm>
            <a:off x="0" y="1056700"/>
            <a:ext cx="5211000" cy="18114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1200" u="none" cap="none" strike="noStrike">
                <a:solidFill>
                  <a:srgbClr val="000000"/>
                </a:solidFill>
                <a:latin typeface="Arial"/>
                <a:ea typeface="Arial"/>
                <a:cs typeface="Arial"/>
                <a:sym typeface="Arial"/>
              </a:rPr>
              <a:t>Exigences et cas de charges</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sz="1000"/>
          </a:p>
          <a:p>
            <a:pPr indent="0" lvl="0" marL="0" marR="0" rtl="0" algn="l">
              <a:lnSpc>
                <a:spcPct val="100000"/>
              </a:lnSpc>
              <a:spcBef>
                <a:spcPts val="0"/>
              </a:spcBef>
              <a:spcAft>
                <a:spcPts val="0"/>
              </a:spcAft>
              <a:buNone/>
            </a:pPr>
            <a:r>
              <a:rPr lang="fr-FR" sz="1000"/>
              <a:t>Amener le moteur à sa température nominale de fonctionnement</a:t>
            </a:r>
            <a:endParaRPr sz="1000"/>
          </a:p>
          <a:p>
            <a:pPr indent="0" lvl="0" marL="0" marR="0" rtl="0" algn="l">
              <a:lnSpc>
                <a:spcPct val="100000"/>
              </a:lnSpc>
              <a:spcBef>
                <a:spcPts val="0"/>
              </a:spcBef>
              <a:spcAft>
                <a:spcPts val="0"/>
              </a:spcAft>
              <a:buNone/>
            </a:pPr>
            <a:r>
              <a:t/>
            </a:r>
            <a:endParaRPr sz="1100">
              <a:highlight>
                <a:srgbClr val="FF0000"/>
              </a:highlight>
            </a:endParaRPr>
          </a:p>
          <a:p>
            <a:pPr indent="0" lvl="0" marL="0" rtl="0" algn="l">
              <a:spcBef>
                <a:spcPts val="0"/>
              </a:spcBef>
              <a:spcAft>
                <a:spcPts val="0"/>
              </a:spcAft>
              <a:buClr>
                <a:schemeClr val="dk1"/>
              </a:buClr>
              <a:buFont typeface="Arial"/>
              <a:buNone/>
            </a:pPr>
            <a:r>
              <a:rPr lang="fr-FR" sz="1000">
                <a:solidFill>
                  <a:schemeClr val="dk1"/>
                </a:solidFill>
              </a:rPr>
              <a:t>Dimensionner le radiateur précisément afin de perdre de la masse. </a:t>
            </a:r>
            <a:endParaRPr sz="1100">
              <a:highlight>
                <a:srgbClr val="FF0000"/>
              </a:highlight>
            </a:endParaRPr>
          </a:p>
        </p:txBody>
      </p:sp>
      <p:sp>
        <p:nvSpPr>
          <p:cNvPr id="709" name="Google Shape;709;g5b494d2df6_0_351"/>
          <p:cNvSpPr txBox="1"/>
          <p:nvPr/>
        </p:nvSpPr>
        <p:spPr>
          <a:xfrm>
            <a:off x="7782225" y="91325"/>
            <a:ext cx="752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ASE</a:t>
            </a:r>
            <a:endParaRPr/>
          </a:p>
        </p:txBody>
      </p:sp>
      <p:sp>
        <p:nvSpPr>
          <p:cNvPr id="710" name="Google Shape;710;g5b494d2df6_0_351"/>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711" name="Google Shape;711;g5b494d2df6_0_351"/>
          <p:cNvSpPr/>
          <p:nvPr/>
        </p:nvSpPr>
        <p:spPr>
          <a:xfrm>
            <a:off x="5211028" y="590548"/>
            <a:ext cx="3933000" cy="2838600"/>
          </a:xfrm>
          <a:prstGeom prst="rect">
            <a:avLst/>
          </a:pr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Simulations</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FR" sz="1000" u="none" cap="none" strike="noStrike">
                <a:solidFill>
                  <a:srgbClr val="000000"/>
                </a:solidFill>
                <a:latin typeface="Arial"/>
                <a:ea typeface="Arial"/>
                <a:cs typeface="Arial"/>
                <a:sym typeface="Arial"/>
              </a:rPr>
              <a:t>Modèle de refroidissement : </a:t>
            </a:r>
            <a:endParaRPr b="1" i="0" sz="10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0" i="0" lang="fr-FR" sz="1000" u="none" cap="none" strike="noStrike">
                <a:solidFill>
                  <a:srgbClr val="000000"/>
                </a:solidFill>
                <a:latin typeface="Arial"/>
                <a:ea typeface="Arial"/>
                <a:cs typeface="Arial"/>
                <a:sym typeface="Arial"/>
              </a:rPr>
              <a:t>Hypothèses : stationnarité, tubulures carrées, pas de conduction dans les tubulures, flux simplifiés</a:t>
            </a:r>
            <a:endParaRPr b="0" i="0" sz="10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0" i="0" lang="fr-FR" sz="1000" u="none" cap="none" strike="noStrike">
                <a:solidFill>
                  <a:srgbClr val="000000"/>
                </a:solidFill>
                <a:latin typeface="Arial"/>
                <a:ea typeface="Arial"/>
                <a:cs typeface="Arial"/>
                <a:sym typeface="Arial"/>
              </a:rPr>
              <a:t>Problèmes : Modèle non vérifié, coefficient de transfert thermique de surface à déterminer précisément</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sz="1000"/>
          </a:p>
          <a:p>
            <a:pPr indent="0" lvl="0" marL="0" marR="0" rtl="0" algn="l">
              <a:lnSpc>
                <a:spcPct val="100000"/>
              </a:lnSpc>
              <a:spcBef>
                <a:spcPts val="0"/>
              </a:spcBef>
              <a:spcAft>
                <a:spcPts val="0"/>
              </a:spcAft>
              <a:buNone/>
            </a:pPr>
            <a:r>
              <a:t/>
            </a:r>
            <a:endParaRPr b="0" i="0" sz="1000" u="none" cap="none" strike="noStrike">
              <a:solidFill>
                <a:srgbClr val="FFFFFF"/>
              </a:solidFill>
              <a:latin typeface="Arial"/>
              <a:ea typeface="Arial"/>
              <a:cs typeface="Arial"/>
              <a:sym typeface="Arial"/>
            </a:endParaRPr>
          </a:p>
        </p:txBody>
      </p:sp>
      <p:sp>
        <p:nvSpPr>
          <p:cNvPr id="712" name="Google Shape;712;g5b494d2df6_0_351"/>
          <p:cNvSpPr/>
          <p:nvPr/>
        </p:nvSpPr>
        <p:spPr>
          <a:xfrm>
            <a:off x="5211028" y="3429000"/>
            <a:ext cx="3933000" cy="3429000"/>
          </a:xfrm>
          <a:prstGeom prst="rect">
            <a:avLst/>
          </a:pr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Architecture / Sous systèmes</a:t>
            </a:r>
            <a:endParaRPr b="1"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0" i="0" lang="fr-FR" sz="1000" u="none" cap="none" strike="noStrike">
                <a:solidFill>
                  <a:srgbClr val="000000"/>
                </a:solidFill>
                <a:latin typeface="Arial"/>
                <a:ea typeface="Arial"/>
                <a:cs typeface="Arial"/>
                <a:sym typeface="Arial"/>
              </a:rPr>
              <a:t>Un radiateur (configuration oreille d’éléphant comme par le passé)</a:t>
            </a:r>
            <a:endParaRPr b="0" i="0" sz="10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0" i="0" lang="fr-FR" sz="1000" u="none" cap="none" strike="noStrike">
                <a:solidFill>
                  <a:srgbClr val="000000"/>
                </a:solidFill>
                <a:latin typeface="Arial"/>
                <a:ea typeface="Arial"/>
                <a:cs typeface="Arial"/>
                <a:sym typeface="Arial"/>
              </a:rPr>
              <a:t>Un radiateurs de chaque côté (profiter des ouïes) </a:t>
            </a:r>
            <a:endParaRPr sz="1000"/>
          </a:p>
          <a:p>
            <a:pPr indent="0" lvl="0" marL="0" marR="0" rtl="0" algn="l">
              <a:lnSpc>
                <a:spcPct val="100000"/>
              </a:lnSpc>
              <a:spcBef>
                <a:spcPts val="0"/>
              </a:spcBef>
              <a:spcAft>
                <a:spcPts val="0"/>
              </a:spcAft>
              <a:buNone/>
            </a:pPr>
            <a:r>
              <a:rPr b="1" lang="fr-FR" sz="1200"/>
              <a:t>Effets des ouies sur le radiateur : </a:t>
            </a:r>
            <a:endParaRPr b="1" sz="1200"/>
          </a:p>
          <a:p>
            <a:pPr indent="-298450" lvl="0" marL="457200" marR="0" rtl="0" algn="l">
              <a:lnSpc>
                <a:spcPct val="100000"/>
              </a:lnSpc>
              <a:spcBef>
                <a:spcPts val="0"/>
              </a:spcBef>
              <a:spcAft>
                <a:spcPts val="0"/>
              </a:spcAft>
              <a:buSzPts val="1100"/>
              <a:buChar char="-"/>
            </a:pPr>
            <a:r>
              <a:rPr lang="fr-FR" sz="1100"/>
              <a:t> Ouies seront petites, impose une taille au radiateur </a:t>
            </a:r>
            <a:endParaRPr sz="1100"/>
          </a:p>
          <a:p>
            <a:pPr indent="-298450" lvl="0" marL="457200" marR="0" rtl="0" algn="l">
              <a:lnSpc>
                <a:spcPct val="100000"/>
              </a:lnSpc>
              <a:spcBef>
                <a:spcPts val="0"/>
              </a:spcBef>
              <a:spcAft>
                <a:spcPts val="0"/>
              </a:spcAft>
              <a:buSzPts val="1100"/>
              <a:buChar char="-"/>
            </a:pPr>
            <a:r>
              <a:rPr lang="fr-FR" sz="1100"/>
              <a:t>Cannalisation du flux d’air -&gt; plus grand coefficient de transfert</a:t>
            </a:r>
            <a:endParaRPr sz="1100"/>
          </a:p>
        </p:txBody>
      </p:sp>
      <p:graphicFrame>
        <p:nvGraphicFramePr>
          <p:cNvPr id="713" name="Google Shape;713;g5b494d2df6_0_351"/>
          <p:cNvGraphicFramePr/>
          <p:nvPr/>
        </p:nvGraphicFramePr>
        <p:xfrm>
          <a:off x="-25" y="2868123"/>
          <a:ext cx="3000000" cy="3000000"/>
        </p:xfrm>
        <a:graphic>
          <a:graphicData uri="http://schemas.openxmlformats.org/drawingml/2006/table">
            <a:tbl>
              <a:tblPr bandRow="1" firstRow="1">
                <a:noFill/>
                <a:tableStyleId>{9D46E74F-C03A-45A9-9FC2-EBF74F666B90}</a:tableStyleId>
              </a:tblPr>
              <a:tblGrid>
                <a:gridCol w="1174450"/>
                <a:gridCol w="1337775"/>
                <a:gridCol w="626425"/>
                <a:gridCol w="598125"/>
                <a:gridCol w="727075"/>
                <a:gridCol w="747150"/>
              </a:tblGrid>
              <a:tr h="456850">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900" u="none" cap="none" strike="noStrike"/>
                        <a:t>Fonction primaire</a:t>
                      </a:r>
                      <a:endParaRPr b="1"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900" u="none" cap="none" strike="noStrike"/>
                        <a:t>Fonction secondaire</a:t>
                      </a:r>
                      <a:endParaRPr b="1"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900" u="none" cap="none" strike="noStrike"/>
                        <a:t>Critère</a:t>
                      </a:r>
                      <a:endParaRPr b="1"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900" u="none" cap="none" strike="noStrike"/>
                        <a:t>Niveau</a:t>
                      </a:r>
                      <a:endParaRPr b="1"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900" u="none" cap="none" strike="noStrike"/>
                        <a:t>Flexibilité</a:t>
                      </a:r>
                      <a:endParaRPr b="1"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900" u="none" cap="none" strike="noStrike"/>
                        <a:t>Article règlement</a:t>
                      </a:r>
                      <a:endParaRPr b="1"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0725">
                <a:tc rowSpan="2">
                  <a:txBody>
                    <a:bodyPr>
                      <a:noAutofit/>
                    </a:bodyPr>
                    <a:lstStyle/>
                    <a:p>
                      <a:pPr indent="0" lvl="0" marL="0" marR="0" rtl="0" algn="l">
                        <a:lnSpc>
                          <a:spcPct val="100000"/>
                        </a:lnSpc>
                        <a:spcBef>
                          <a:spcPts val="0"/>
                        </a:spcBef>
                        <a:spcAft>
                          <a:spcPts val="0"/>
                        </a:spcAft>
                        <a:buClr>
                          <a:srgbClr val="000000"/>
                        </a:buClr>
                        <a:buSzPts val="900"/>
                        <a:buFont typeface="Arial"/>
                        <a:buNone/>
                      </a:pPr>
                      <a:r>
                        <a:rPr b="1" lang="fr-FR" sz="900" u="none" cap="none" strike="noStrike"/>
                        <a:t>FP1 : Réguler la température du moteur</a:t>
                      </a:r>
                      <a:endParaRPr b="1"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FP1-1 : Maintenir le moteur à sa température de fonctionnement</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°C</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80 à 105</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0725">
                <a:tc vMerge="1"/>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FS1.2 : Réguler la pression du circuit d’eau</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bar</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0725">
                <a:tc>
                  <a:txBody>
                    <a:bodyPr>
                      <a:noAutofit/>
                    </a:bodyPr>
                    <a:lstStyle/>
                    <a:p>
                      <a:pPr indent="0" lvl="0" marL="0" marR="0" rtl="0" algn="l">
                        <a:lnSpc>
                          <a:spcPct val="100000"/>
                        </a:lnSpc>
                        <a:spcBef>
                          <a:spcPts val="0"/>
                        </a:spcBef>
                        <a:spcAft>
                          <a:spcPts val="0"/>
                        </a:spcAft>
                        <a:buClr>
                          <a:srgbClr val="000000"/>
                        </a:buClr>
                        <a:buSzPts val="900"/>
                        <a:buFont typeface="Arial"/>
                        <a:buNone/>
                      </a:pPr>
                      <a:r>
                        <a:rPr b="1" lang="fr-FR" sz="900" u="none" cap="none" strike="noStrike"/>
                        <a:t>FC1 :</a:t>
                      </a:r>
                      <a:endParaRPr b="1"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FC1-1 : Liquide utilisé</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Eau</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0725">
                <a:tc rowSpan="2">
                  <a:txBody>
                    <a:bodyPr>
                      <a:noAutofit/>
                    </a:bodyPr>
                    <a:lstStyle/>
                    <a:p>
                      <a:pPr indent="0" lvl="0" marL="0" marR="0" rtl="0" algn="l">
                        <a:lnSpc>
                          <a:spcPct val="100000"/>
                        </a:lnSpc>
                        <a:spcBef>
                          <a:spcPts val="0"/>
                        </a:spcBef>
                        <a:spcAft>
                          <a:spcPts val="0"/>
                        </a:spcAft>
                        <a:buClr>
                          <a:srgbClr val="000000"/>
                        </a:buClr>
                        <a:buSzPts val="900"/>
                        <a:buFont typeface="Arial"/>
                        <a:buNone/>
                      </a:pPr>
                      <a:r>
                        <a:rPr b="1" lang="fr-FR" sz="900" u="none" cap="none" strike="noStrike"/>
                        <a:t>FPN : KPI</a:t>
                      </a:r>
                      <a:endParaRPr b="1"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FSN.1 : Puissance thermique dissipée</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0725">
                <a:tc vMerge="1"/>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FSN.2 : Masse</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714" name="Google Shape;714;g5b494d2df6_0_351"/>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715" name="Google Shape;715;g5b494d2df6_0_351"/>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19" name="Shape 719"/>
        <p:cNvGrpSpPr/>
        <p:nvPr/>
      </p:nvGrpSpPr>
      <p:grpSpPr>
        <a:xfrm>
          <a:off x="0" y="0"/>
          <a:ext cx="0" cy="0"/>
          <a:chOff x="0" y="0"/>
          <a:chExt cx="0" cy="0"/>
        </a:xfrm>
      </p:grpSpPr>
      <p:sp>
        <p:nvSpPr>
          <p:cNvPr id="720" name="Google Shape;720;g597a7eda41_18_0"/>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t>
            </a:r>
            <a:r>
              <a:rPr b="1" lang="fr-FR" sz="2400" u="sng">
                <a:solidFill>
                  <a:schemeClr val="dk1"/>
                </a:solidFill>
                <a:highlight>
                  <a:srgbClr val="00FF00"/>
                </a:highlight>
                <a:latin typeface="Calibri"/>
                <a:ea typeface="Calibri"/>
                <a:cs typeface="Calibri"/>
                <a:sym typeface="Calibri"/>
              </a:rPr>
              <a:t>Motorisation</a:t>
            </a:r>
            <a:endParaRPr b="0" i="0" sz="2400" u="none" cap="none" strike="noStrike">
              <a:solidFill>
                <a:schemeClr val="dk1"/>
              </a:solidFill>
              <a:highlight>
                <a:srgbClr val="00FF00"/>
              </a:highlight>
              <a:latin typeface="Arial"/>
              <a:ea typeface="Arial"/>
              <a:cs typeface="Arial"/>
              <a:sym typeface="Arial"/>
            </a:endParaRPr>
          </a:p>
        </p:txBody>
      </p:sp>
      <p:sp>
        <p:nvSpPr>
          <p:cNvPr id="721" name="Google Shape;721;g597a7eda41_18_0"/>
          <p:cNvSpPr txBox="1"/>
          <p:nvPr/>
        </p:nvSpPr>
        <p:spPr>
          <a:xfrm>
            <a:off x="0" y="595000"/>
            <a:ext cx="83313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lang="fr-FR" sz="1200"/>
              <a:t>Refroidissement</a:t>
            </a:r>
            <a:endParaRPr b="1" sz="1200"/>
          </a:p>
          <a:p>
            <a:pPr indent="0" lvl="0" marL="0" marR="0" rtl="0" algn="l">
              <a:lnSpc>
                <a:spcPct val="100000"/>
              </a:lnSpc>
              <a:spcBef>
                <a:spcPts val="0"/>
              </a:spcBef>
              <a:spcAft>
                <a:spcPts val="0"/>
              </a:spcAft>
              <a:buNone/>
            </a:pPr>
            <a:r>
              <a:t/>
            </a:r>
            <a:endParaRPr b="1" sz="1200"/>
          </a:p>
        </p:txBody>
      </p:sp>
      <p:sp>
        <p:nvSpPr>
          <p:cNvPr id="722" name="Google Shape;722;g597a7eda41_18_0"/>
          <p:cNvSpPr txBox="1"/>
          <p:nvPr/>
        </p:nvSpPr>
        <p:spPr>
          <a:xfrm>
            <a:off x="7782225" y="91325"/>
            <a:ext cx="752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ASE</a:t>
            </a:r>
            <a:endParaRPr/>
          </a:p>
        </p:txBody>
      </p:sp>
      <p:sp>
        <p:nvSpPr>
          <p:cNvPr id="723" name="Google Shape;723;g597a7eda41_18_0"/>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724" name="Google Shape;724;g597a7eda41_18_0"/>
          <p:cNvSpPr/>
          <p:nvPr/>
        </p:nvSpPr>
        <p:spPr>
          <a:xfrm>
            <a:off x="0" y="1056700"/>
            <a:ext cx="9144000" cy="1729500"/>
          </a:xfrm>
          <a:prstGeom prst="rect">
            <a:avLst/>
          </a:pr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Simulations</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FR" sz="1000" u="none" cap="none" strike="noStrike">
                <a:solidFill>
                  <a:srgbClr val="000000"/>
                </a:solidFill>
                <a:latin typeface="Arial"/>
                <a:ea typeface="Arial"/>
                <a:cs typeface="Arial"/>
                <a:sym typeface="Arial"/>
              </a:rPr>
              <a:t>Modèle de refroidissement : </a:t>
            </a:r>
            <a:endParaRPr b="1" i="0" sz="10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0" i="0" lang="fr-FR" sz="1000" u="none" cap="none" strike="noStrike">
                <a:solidFill>
                  <a:srgbClr val="000000"/>
                </a:solidFill>
                <a:latin typeface="Arial"/>
                <a:ea typeface="Arial"/>
                <a:cs typeface="Arial"/>
                <a:sym typeface="Arial"/>
              </a:rPr>
              <a:t>Hypothèses : stationnarité, tubulures carrées, pas de conduction dans les tubulures, flux simplifiés</a:t>
            </a:r>
            <a:endParaRPr b="0" i="0" sz="10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0" i="0" lang="fr-FR" sz="1000" u="none" cap="none" strike="noStrike">
                <a:solidFill>
                  <a:srgbClr val="000000"/>
                </a:solidFill>
                <a:latin typeface="Arial"/>
                <a:ea typeface="Arial"/>
                <a:cs typeface="Arial"/>
                <a:sym typeface="Arial"/>
              </a:rPr>
              <a:t>Problèmes : Modèle non vérifié, coefficient de transfert thermique de surface à déterminer précisément</a:t>
            </a:r>
            <a:endParaRPr b="0" i="0" sz="10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sz="1000"/>
          </a:p>
          <a:p>
            <a:pPr indent="0" lvl="0" marL="0" marR="0" rtl="0" algn="l">
              <a:lnSpc>
                <a:spcPct val="100000"/>
              </a:lnSpc>
              <a:spcBef>
                <a:spcPts val="0"/>
              </a:spcBef>
              <a:spcAft>
                <a:spcPts val="0"/>
              </a:spcAft>
              <a:buNone/>
            </a:pPr>
            <a:r>
              <a:rPr lang="fr-FR" sz="1000"/>
              <a:t>Puissance à dissiper : 42ch</a:t>
            </a:r>
            <a:endParaRPr sz="1000"/>
          </a:p>
          <a:p>
            <a:pPr indent="0" lvl="0" marL="0" marR="0" rtl="0" algn="l">
              <a:lnSpc>
                <a:spcPct val="100000"/>
              </a:lnSpc>
              <a:spcBef>
                <a:spcPts val="0"/>
              </a:spcBef>
              <a:spcAft>
                <a:spcPts val="0"/>
              </a:spcAft>
              <a:buNone/>
            </a:pPr>
            <a:r>
              <a:t/>
            </a:r>
            <a:endParaRPr sz="1000"/>
          </a:p>
          <a:p>
            <a:pPr indent="0" lvl="0" marL="0" marR="0" rtl="0" algn="l">
              <a:lnSpc>
                <a:spcPct val="100000"/>
              </a:lnSpc>
              <a:spcBef>
                <a:spcPts val="0"/>
              </a:spcBef>
              <a:spcAft>
                <a:spcPts val="0"/>
              </a:spcAft>
              <a:buNone/>
            </a:pPr>
            <a:r>
              <a:rPr lang="fr-FR" sz="1000"/>
              <a:t>Réduction de la surface de 25% -&gt; un débit une variation de puissance 3ch en dissipation (ne tient pas compte de certains éléments : voir figure de droite)</a:t>
            </a:r>
            <a:endParaRPr b="0" i="0" sz="1000" u="none" cap="none" strike="noStrike">
              <a:solidFill>
                <a:srgbClr val="FFFFFF"/>
              </a:solidFill>
              <a:latin typeface="Arial"/>
              <a:ea typeface="Arial"/>
              <a:cs typeface="Arial"/>
              <a:sym typeface="Arial"/>
            </a:endParaRPr>
          </a:p>
        </p:txBody>
      </p:sp>
      <p:sp>
        <p:nvSpPr>
          <p:cNvPr id="725" name="Google Shape;725;g597a7eda41_18_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726" name="Google Shape;726;g597a7eda41_18_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pic>
        <p:nvPicPr>
          <p:cNvPr id="727" name="Google Shape;727;g597a7eda41_18_0"/>
          <p:cNvPicPr preferRelativeResize="0"/>
          <p:nvPr/>
        </p:nvPicPr>
        <p:blipFill>
          <a:blip r:embed="rId4">
            <a:alphaModFix/>
          </a:blip>
          <a:stretch>
            <a:fillRect/>
          </a:stretch>
        </p:blipFill>
        <p:spPr>
          <a:xfrm>
            <a:off x="112200" y="3126500"/>
            <a:ext cx="2955125" cy="1793126"/>
          </a:xfrm>
          <a:prstGeom prst="rect">
            <a:avLst/>
          </a:prstGeom>
          <a:noFill/>
          <a:ln>
            <a:noFill/>
          </a:ln>
        </p:spPr>
      </p:pic>
      <p:pic>
        <p:nvPicPr>
          <p:cNvPr id="728" name="Google Shape;728;g597a7eda41_18_0"/>
          <p:cNvPicPr preferRelativeResize="0"/>
          <p:nvPr/>
        </p:nvPicPr>
        <p:blipFill>
          <a:blip r:embed="rId5">
            <a:alphaModFix/>
          </a:blip>
          <a:stretch>
            <a:fillRect/>
          </a:stretch>
        </p:blipFill>
        <p:spPr>
          <a:xfrm>
            <a:off x="4291275" y="3443075"/>
            <a:ext cx="3718648" cy="22564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32" name="Shape 732"/>
        <p:cNvGrpSpPr/>
        <p:nvPr/>
      </p:nvGrpSpPr>
      <p:grpSpPr>
        <a:xfrm>
          <a:off x="0" y="0"/>
          <a:ext cx="0" cy="0"/>
          <a:chOff x="0" y="0"/>
          <a:chExt cx="0" cy="0"/>
        </a:xfrm>
      </p:grpSpPr>
      <p:sp>
        <p:nvSpPr>
          <p:cNvPr id="733" name="Google Shape;733;g5b494d2df6_0_340"/>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t>
            </a:r>
            <a:r>
              <a:rPr b="1" lang="fr-FR" sz="2400" u="sng">
                <a:solidFill>
                  <a:schemeClr val="dk1"/>
                </a:solidFill>
                <a:highlight>
                  <a:srgbClr val="00FF00"/>
                </a:highlight>
                <a:latin typeface="Calibri"/>
                <a:ea typeface="Calibri"/>
                <a:cs typeface="Calibri"/>
                <a:sym typeface="Calibri"/>
              </a:rPr>
              <a:t>Motorisation</a:t>
            </a:r>
            <a:endParaRPr b="0" i="0" sz="2400" u="none" cap="none" strike="noStrike">
              <a:solidFill>
                <a:schemeClr val="dk1"/>
              </a:solidFill>
              <a:highlight>
                <a:srgbClr val="00FF00"/>
              </a:highlight>
              <a:latin typeface="Arial"/>
              <a:ea typeface="Arial"/>
              <a:cs typeface="Arial"/>
              <a:sym typeface="Arial"/>
            </a:endParaRPr>
          </a:p>
        </p:txBody>
      </p:sp>
      <p:sp>
        <p:nvSpPr>
          <p:cNvPr id="734" name="Google Shape;734;g5b494d2df6_0_340"/>
          <p:cNvSpPr txBox="1"/>
          <p:nvPr/>
        </p:nvSpPr>
        <p:spPr>
          <a:xfrm>
            <a:off x="-25" y="1249336"/>
            <a:ext cx="5211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Echappement (collecteur + silencieux)</a:t>
            </a:r>
            <a:endParaRPr b="1" sz="1200"/>
          </a:p>
          <a:p>
            <a:pPr indent="0" lvl="0" marL="0" marR="0" rtl="0" algn="l">
              <a:lnSpc>
                <a:spcPct val="100000"/>
              </a:lnSpc>
              <a:spcBef>
                <a:spcPts val="0"/>
              </a:spcBef>
              <a:spcAft>
                <a:spcPts val="0"/>
              </a:spcAft>
              <a:buNone/>
            </a:pPr>
            <a:r>
              <a:t/>
            </a:r>
            <a:endParaRPr b="1" sz="1200"/>
          </a:p>
        </p:txBody>
      </p:sp>
      <p:sp>
        <p:nvSpPr>
          <p:cNvPr id="735" name="Google Shape;735;g5b494d2df6_0_340"/>
          <p:cNvSpPr txBox="1"/>
          <p:nvPr/>
        </p:nvSpPr>
        <p:spPr>
          <a:xfrm>
            <a:off x="-12" y="1711019"/>
            <a:ext cx="5211000" cy="7035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1200" u="none" cap="none" strike="noStrike">
                <a:solidFill>
                  <a:srgbClr val="000000"/>
                </a:solidFill>
                <a:latin typeface="Arial"/>
                <a:ea typeface="Arial"/>
                <a:cs typeface="Arial"/>
                <a:sym typeface="Arial"/>
              </a:rPr>
              <a:t>Exigences et cas de charges</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sz="1200"/>
          </a:p>
          <a:p>
            <a:pPr indent="0" lvl="0" marL="0" marR="0" rtl="0" algn="l">
              <a:lnSpc>
                <a:spcPct val="100000"/>
              </a:lnSpc>
              <a:spcBef>
                <a:spcPts val="0"/>
              </a:spcBef>
              <a:spcAft>
                <a:spcPts val="0"/>
              </a:spcAft>
              <a:buNone/>
            </a:pPr>
            <a:r>
              <a:rPr lang="fr-FR" sz="1200"/>
              <a:t>Résistance à un flux de 1000°C</a:t>
            </a:r>
            <a:endParaRPr sz="1200"/>
          </a:p>
          <a:p>
            <a:pPr indent="0" lvl="0" marL="0" marR="0" rtl="0" algn="l">
              <a:lnSpc>
                <a:spcPct val="100000"/>
              </a:lnSpc>
              <a:spcBef>
                <a:spcPts val="0"/>
              </a:spcBef>
              <a:spcAft>
                <a:spcPts val="0"/>
              </a:spcAft>
              <a:buNone/>
            </a:pPr>
            <a:r>
              <a:t/>
            </a:r>
            <a:endParaRPr b="0" i="0" sz="1100" u="none" cap="none" strike="noStrike">
              <a:solidFill>
                <a:srgbClr val="000000"/>
              </a:solidFill>
              <a:highlight>
                <a:srgbClr val="FF0000"/>
              </a:highlight>
              <a:latin typeface="Arial"/>
              <a:ea typeface="Arial"/>
              <a:cs typeface="Arial"/>
              <a:sym typeface="Arial"/>
            </a:endParaRPr>
          </a:p>
        </p:txBody>
      </p:sp>
      <p:sp>
        <p:nvSpPr>
          <p:cNvPr id="736" name="Google Shape;736;g5b494d2df6_0_340"/>
          <p:cNvSpPr txBox="1"/>
          <p:nvPr/>
        </p:nvSpPr>
        <p:spPr>
          <a:xfrm>
            <a:off x="7768825" y="91325"/>
            <a:ext cx="765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MJT</a:t>
            </a:r>
            <a:endParaRPr/>
          </a:p>
        </p:txBody>
      </p:sp>
      <p:sp>
        <p:nvSpPr>
          <p:cNvPr id="737" name="Google Shape;737;g5b494d2df6_0_340"/>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738" name="Google Shape;738;g5b494d2df6_0_340"/>
          <p:cNvSpPr/>
          <p:nvPr/>
        </p:nvSpPr>
        <p:spPr>
          <a:xfrm>
            <a:off x="5211025" y="1189200"/>
            <a:ext cx="3933000" cy="15474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fr-FR" sz="1200">
                <a:solidFill>
                  <a:schemeClr val="dk1"/>
                </a:solidFill>
              </a:rPr>
              <a:t>Architectures :</a:t>
            </a:r>
            <a:endParaRPr b="1" sz="1200">
              <a:solidFill>
                <a:schemeClr val="dk1"/>
              </a:solidFill>
            </a:endParaRPr>
          </a:p>
          <a:p>
            <a:pPr indent="-304800" lvl="0" marL="457200" marR="0" rtl="0" algn="l">
              <a:lnSpc>
                <a:spcPct val="100000"/>
              </a:lnSpc>
              <a:spcBef>
                <a:spcPts val="0"/>
              </a:spcBef>
              <a:spcAft>
                <a:spcPts val="0"/>
              </a:spcAft>
              <a:buClr>
                <a:schemeClr val="dk1"/>
              </a:buClr>
              <a:buSzPts val="1200"/>
              <a:buChar char="●"/>
            </a:pPr>
            <a:r>
              <a:rPr b="1" lang="fr-FR" sz="1200">
                <a:solidFill>
                  <a:schemeClr val="dk1"/>
                </a:solidFill>
              </a:rPr>
              <a:t>4</a:t>
            </a:r>
            <a:endParaRPr b="1" sz="1200">
              <a:solidFill>
                <a:schemeClr val="dk1"/>
              </a:solidFill>
            </a:endParaRPr>
          </a:p>
          <a:p>
            <a:pPr indent="-304800" lvl="0" marL="457200" marR="0" rtl="0" algn="l">
              <a:lnSpc>
                <a:spcPct val="100000"/>
              </a:lnSpc>
              <a:spcBef>
                <a:spcPts val="0"/>
              </a:spcBef>
              <a:spcAft>
                <a:spcPts val="0"/>
              </a:spcAft>
              <a:buClr>
                <a:schemeClr val="dk1"/>
              </a:buClr>
              <a:buSzPts val="1200"/>
              <a:buChar char="●"/>
            </a:pPr>
            <a:r>
              <a:rPr b="1" lang="fr-FR" sz="1200">
                <a:solidFill>
                  <a:schemeClr val="dk1"/>
                </a:solidFill>
              </a:rPr>
              <a:t>4-1</a:t>
            </a:r>
            <a:endParaRPr b="1" sz="1200">
              <a:solidFill>
                <a:schemeClr val="dk1"/>
              </a:solidFill>
            </a:endParaRPr>
          </a:p>
          <a:p>
            <a:pPr indent="-304800" lvl="0" marL="457200" marR="0" rtl="0" algn="l">
              <a:lnSpc>
                <a:spcPct val="100000"/>
              </a:lnSpc>
              <a:spcBef>
                <a:spcPts val="0"/>
              </a:spcBef>
              <a:spcAft>
                <a:spcPts val="0"/>
              </a:spcAft>
              <a:buClr>
                <a:schemeClr val="dk1"/>
              </a:buClr>
              <a:buSzPts val="1200"/>
              <a:buChar char="●"/>
            </a:pPr>
            <a:r>
              <a:rPr b="1" lang="fr-FR" sz="1200">
                <a:solidFill>
                  <a:schemeClr val="dk1"/>
                </a:solidFill>
              </a:rPr>
              <a:t>Rateau</a:t>
            </a:r>
            <a:endParaRPr b="1" sz="1200">
              <a:solidFill>
                <a:schemeClr val="dk1"/>
              </a:solidFill>
            </a:endParaRPr>
          </a:p>
          <a:p>
            <a:pPr indent="-304800" lvl="0" marL="457200" marR="0" rtl="0" algn="l">
              <a:lnSpc>
                <a:spcPct val="100000"/>
              </a:lnSpc>
              <a:spcBef>
                <a:spcPts val="0"/>
              </a:spcBef>
              <a:spcAft>
                <a:spcPts val="0"/>
              </a:spcAft>
              <a:buClr>
                <a:schemeClr val="dk1"/>
              </a:buClr>
              <a:buSzPts val="1200"/>
              <a:buChar char="●"/>
            </a:pPr>
            <a:r>
              <a:rPr b="1" lang="fr-FR" sz="1200" u="sng">
                <a:solidFill>
                  <a:schemeClr val="dk1"/>
                </a:solidFill>
              </a:rPr>
              <a:t>4-2-1</a:t>
            </a:r>
            <a:endParaRPr b="1" sz="1200" u="sng">
              <a:solidFill>
                <a:schemeClr val="dk1"/>
              </a:solidFill>
            </a:endParaRPr>
          </a:p>
          <a:p>
            <a:pPr indent="0" lvl="0" marL="0" marR="0" rtl="0" algn="l">
              <a:lnSpc>
                <a:spcPct val="100000"/>
              </a:lnSpc>
              <a:spcBef>
                <a:spcPts val="0"/>
              </a:spcBef>
              <a:spcAft>
                <a:spcPts val="0"/>
              </a:spcAft>
              <a:buNone/>
            </a:pPr>
            <a:r>
              <a:t/>
            </a:r>
            <a:endParaRPr/>
          </a:p>
        </p:txBody>
      </p:sp>
      <p:graphicFrame>
        <p:nvGraphicFramePr>
          <p:cNvPr id="739" name="Google Shape;739;g5b494d2df6_0_340"/>
          <p:cNvGraphicFramePr/>
          <p:nvPr/>
        </p:nvGraphicFramePr>
        <p:xfrm>
          <a:off x="-24" y="2414536"/>
          <a:ext cx="3000000" cy="3000000"/>
        </p:xfrm>
        <a:graphic>
          <a:graphicData uri="http://schemas.openxmlformats.org/drawingml/2006/table">
            <a:tbl>
              <a:tblPr bandRow="1" firstRow="1">
                <a:noFill/>
                <a:tableStyleId>{9D46E74F-C03A-45A9-9FC2-EBF74F666B90}</a:tableStyleId>
              </a:tblPr>
              <a:tblGrid>
                <a:gridCol w="1174450"/>
                <a:gridCol w="1337775"/>
                <a:gridCol w="584100"/>
                <a:gridCol w="602950"/>
                <a:gridCol w="743425"/>
                <a:gridCol w="768325"/>
              </a:tblGrid>
              <a:tr h="456850">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900" u="none" cap="none" strike="noStrike"/>
                        <a:t>Fonction primaire</a:t>
                      </a:r>
                      <a:endParaRPr b="1"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900" u="none" cap="none" strike="noStrike"/>
                        <a:t>Fonction secondaire</a:t>
                      </a:r>
                      <a:endParaRPr b="1"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900" u="none" cap="none" strike="noStrike"/>
                        <a:t>Critère</a:t>
                      </a:r>
                      <a:endParaRPr b="1"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900" u="none" cap="none" strike="noStrike"/>
                        <a:t>Niveau</a:t>
                      </a:r>
                      <a:endParaRPr b="1"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900" u="none" cap="none" strike="noStrike"/>
                        <a:t>Flexibilité</a:t>
                      </a:r>
                      <a:endParaRPr b="1"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900" u="none" cap="none" strike="noStrike"/>
                        <a:t>Article règlement</a:t>
                      </a:r>
                      <a:endParaRPr b="1"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0725">
                <a:tc rowSpan="2">
                  <a:txBody>
                    <a:bodyPr>
                      <a:noAutofit/>
                    </a:bodyPr>
                    <a:lstStyle/>
                    <a:p>
                      <a:pPr indent="0" lvl="0" marL="0" marR="0" rtl="0" algn="l">
                        <a:lnSpc>
                          <a:spcPct val="100000"/>
                        </a:lnSpc>
                        <a:spcBef>
                          <a:spcPts val="0"/>
                        </a:spcBef>
                        <a:spcAft>
                          <a:spcPts val="0"/>
                        </a:spcAft>
                        <a:buClr>
                          <a:srgbClr val="000000"/>
                        </a:buClr>
                        <a:buSzPts val="900"/>
                        <a:buFont typeface="Arial"/>
                        <a:buNone/>
                      </a:pPr>
                      <a:r>
                        <a:rPr b="1" lang="fr-FR" sz="900" u="none" cap="none" strike="noStrike"/>
                        <a:t>FP1 : Évacuer les gaz d’échappement</a:t>
                      </a:r>
                      <a:endParaRPr b="1"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FC1-1 : Récupérer la sortie de chaque cylindre (</a:t>
                      </a:r>
                      <a:r>
                        <a:rPr lang="fr-FR" sz="900"/>
                        <a:t>4)</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binaire</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a:t>-</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0</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a:t>C.V 3.2</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0725">
                <a:tc vMerge="1"/>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FS1.2 : </a:t>
                      </a:r>
                      <a:r>
                        <a:rPr lang="fr-FR" sz="900"/>
                        <a:t>Mener les gaz au silencieux</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a:t>binaire</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a:t>-</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a:t>0</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a:t>C.V 3.2</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0725">
                <a:tc rowSpan="2">
                  <a:txBody>
                    <a:bodyPr>
                      <a:noAutofit/>
                    </a:bodyPr>
                    <a:lstStyle/>
                    <a:p>
                      <a:pPr indent="0" lvl="0" marL="0" marR="0" rtl="0" algn="l">
                        <a:lnSpc>
                          <a:spcPct val="100000"/>
                        </a:lnSpc>
                        <a:spcBef>
                          <a:spcPts val="0"/>
                        </a:spcBef>
                        <a:spcAft>
                          <a:spcPts val="0"/>
                        </a:spcAft>
                        <a:buClr>
                          <a:srgbClr val="000000"/>
                        </a:buClr>
                        <a:buSzPts val="900"/>
                        <a:buFont typeface="Arial"/>
                        <a:buNone/>
                      </a:pPr>
                      <a:r>
                        <a:rPr b="1" lang="fr-FR" sz="900" u="none" cap="none" strike="noStrike"/>
                        <a:t>FC1 : Respecter le règlement</a:t>
                      </a:r>
                      <a:endParaRPr b="1"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FC1-1 : Bruit au ralenti</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dB(C)</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103</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a:t>0</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a:t>C.V 3.2</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0725">
                <a:tc vMerge="1"/>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FC1-2 : Bruit à 11000 tr/min</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dB(C)</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110</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a:t>0</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a:t>C.V 3.2</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740" name="Google Shape;740;g5b494d2df6_0_34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741" name="Google Shape;741;g5b494d2df6_0_34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pic>
        <p:nvPicPr>
          <p:cNvPr id="742" name="Google Shape;742;g5b494d2df6_0_340"/>
          <p:cNvPicPr preferRelativeResize="0"/>
          <p:nvPr/>
        </p:nvPicPr>
        <p:blipFill>
          <a:blip r:embed="rId4">
            <a:alphaModFix/>
          </a:blip>
          <a:stretch>
            <a:fillRect/>
          </a:stretch>
        </p:blipFill>
        <p:spPr>
          <a:xfrm>
            <a:off x="5211025" y="2736600"/>
            <a:ext cx="3933000" cy="384998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46" name="Shape 746"/>
        <p:cNvGrpSpPr/>
        <p:nvPr/>
      </p:nvGrpSpPr>
      <p:grpSpPr>
        <a:xfrm>
          <a:off x="0" y="0"/>
          <a:ext cx="0" cy="0"/>
          <a:chOff x="0" y="0"/>
          <a:chExt cx="0" cy="0"/>
        </a:xfrm>
      </p:grpSpPr>
      <p:sp>
        <p:nvSpPr>
          <p:cNvPr id="747" name="Google Shape;747;g5b494d2df6_0_362"/>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t>
            </a:r>
            <a:r>
              <a:rPr b="1" lang="fr-FR" sz="2400" u="sng">
                <a:solidFill>
                  <a:schemeClr val="dk1"/>
                </a:solidFill>
                <a:highlight>
                  <a:srgbClr val="FF0000"/>
                </a:highlight>
                <a:latin typeface="Calibri"/>
                <a:ea typeface="Calibri"/>
                <a:cs typeface="Calibri"/>
                <a:sym typeface="Calibri"/>
              </a:rPr>
              <a:t>Motorisation</a:t>
            </a:r>
            <a:endParaRPr b="0" i="0" sz="2400" u="none" cap="none" strike="noStrike">
              <a:solidFill>
                <a:schemeClr val="dk1"/>
              </a:solidFill>
              <a:highlight>
                <a:srgbClr val="FF0000"/>
              </a:highlight>
              <a:latin typeface="Arial"/>
              <a:ea typeface="Arial"/>
              <a:cs typeface="Arial"/>
              <a:sym typeface="Arial"/>
            </a:endParaRPr>
          </a:p>
        </p:txBody>
      </p:sp>
      <p:sp>
        <p:nvSpPr>
          <p:cNvPr id="748" name="Google Shape;748;g5b494d2df6_0_362"/>
          <p:cNvSpPr txBox="1"/>
          <p:nvPr/>
        </p:nvSpPr>
        <p:spPr>
          <a:xfrm>
            <a:off x="0" y="594998"/>
            <a:ext cx="5211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Transmission secondaire</a:t>
            </a:r>
            <a:endParaRPr b="1" sz="1200"/>
          </a:p>
          <a:p>
            <a:pPr indent="0" lvl="0" marL="0" marR="0" rtl="0" algn="l">
              <a:lnSpc>
                <a:spcPct val="100000"/>
              </a:lnSpc>
              <a:spcBef>
                <a:spcPts val="0"/>
              </a:spcBef>
              <a:spcAft>
                <a:spcPts val="0"/>
              </a:spcAft>
              <a:buNone/>
            </a:pPr>
            <a:r>
              <a:t/>
            </a:r>
            <a:endParaRPr b="1" sz="1200"/>
          </a:p>
        </p:txBody>
      </p:sp>
      <p:sp>
        <p:nvSpPr>
          <p:cNvPr id="749" name="Google Shape;749;g5b494d2df6_0_362"/>
          <p:cNvSpPr txBox="1"/>
          <p:nvPr/>
        </p:nvSpPr>
        <p:spPr>
          <a:xfrm>
            <a:off x="0" y="1056675"/>
            <a:ext cx="5211000" cy="15543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1200" u="none" cap="none" strike="noStrike">
                <a:solidFill>
                  <a:srgbClr val="000000"/>
                </a:solidFill>
                <a:latin typeface="Arial"/>
                <a:ea typeface="Arial"/>
                <a:cs typeface="Arial"/>
                <a:sym typeface="Arial"/>
              </a:rPr>
              <a:t>Exigences et cas de charges</a:t>
            </a:r>
            <a:endParaRPr sz="1000"/>
          </a:p>
          <a:p>
            <a:pPr indent="0" lvl="0" marL="0" marR="0" rtl="0" algn="l">
              <a:lnSpc>
                <a:spcPct val="100000"/>
              </a:lnSpc>
              <a:spcBef>
                <a:spcPts val="0"/>
              </a:spcBef>
              <a:spcAft>
                <a:spcPts val="0"/>
              </a:spcAft>
              <a:buNone/>
            </a:pPr>
            <a:r>
              <a:t/>
            </a:r>
            <a:endParaRPr sz="1000"/>
          </a:p>
          <a:p>
            <a:pPr indent="0" lvl="0" marL="0" rtl="0" algn="l">
              <a:spcBef>
                <a:spcPts val="0"/>
              </a:spcBef>
              <a:spcAft>
                <a:spcPts val="0"/>
              </a:spcAft>
              <a:buClr>
                <a:schemeClr val="dk1"/>
              </a:buClr>
              <a:buSzPts val="1000"/>
              <a:buFont typeface="Arial"/>
              <a:buNone/>
            </a:pPr>
            <a:r>
              <a:rPr lang="fr-FR" sz="1200">
                <a:solidFill>
                  <a:schemeClr val="dk1"/>
                </a:solidFill>
              </a:rPr>
              <a:t>Transmettre la puissance mécanique aux roues avec la répartition la plus efficace possible</a:t>
            </a:r>
            <a:endParaRPr sz="1200">
              <a:solidFill>
                <a:schemeClr val="dk1"/>
              </a:solidFill>
            </a:endParaRPr>
          </a:p>
          <a:p>
            <a:pPr indent="0" lvl="0" marL="0" marR="0" rtl="0" algn="l">
              <a:lnSpc>
                <a:spcPct val="100000"/>
              </a:lnSpc>
              <a:spcBef>
                <a:spcPts val="0"/>
              </a:spcBef>
              <a:spcAft>
                <a:spcPts val="0"/>
              </a:spcAft>
              <a:buNone/>
            </a:pPr>
            <a:r>
              <a:rPr lang="fr-FR" sz="1000"/>
              <a:t> </a:t>
            </a:r>
            <a:endParaRPr sz="1000"/>
          </a:p>
          <a:p>
            <a:pPr indent="0" lvl="0" marL="0" marR="0" rtl="0" algn="l">
              <a:lnSpc>
                <a:spcPct val="100000"/>
              </a:lnSpc>
              <a:spcBef>
                <a:spcPts val="0"/>
              </a:spcBef>
              <a:spcAft>
                <a:spcPts val="0"/>
              </a:spcAft>
              <a:buNone/>
            </a:pPr>
            <a:r>
              <a:t/>
            </a:r>
            <a:endParaRPr b="0" i="0" sz="1100" u="none" cap="none" strike="noStrike">
              <a:solidFill>
                <a:srgbClr val="000000"/>
              </a:solidFill>
              <a:highlight>
                <a:srgbClr val="FF0000"/>
              </a:highlight>
              <a:latin typeface="Arial"/>
              <a:ea typeface="Arial"/>
              <a:cs typeface="Arial"/>
              <a:sym typeface="Arial"/>
            </a:endParaRPr>
          </a:p>
        </p:txBody>
      </p:sp>
      <p:sp>
        <p:nvSpPr>
          <p:cNvPr id="750" name="Google Shape;750;g5b494d2df6_0_362"/>
          <p:cNvSpPr/>
          <p:nvPr/>
        </p:nvSpPr>
        <p:spPr>
          <a:xfrm>
            <a:off x="5211028" y="590548"/>
            <a:ext cx="3933000" cy="28386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fr-FR" sz="1200" u="none" cap="none" strike="noStrike">
                <a:solidFill>
                  <a:schemeClr val="dk1"/>
                </a:solidFill>
                <a:latin typeface="Arial"/>
                <a:ea typeface="Arial"/>
                <a:cs typeface="Arial"/>
                <a:sym typeface="Arial"/>
              </a:rPr>
              <a:t>Simulations</a:t>
            </a:r>
            <a:endParaRPr/>
          </a:p>
          <a:p>
            <a:pPr indent="0" lvl="0" marL="0" marR="0" rtl="0" algn="l">
              <a:lnSpc>
                <a:spcPct val="100000"/>
              </a:lnSpc>
              <a:spcBef>
                <a:spcPts val="0"/>
              </a:spcBef>
              <a:spcAft>
                <a:spcPts val="0"/>
              </a:spcAft>
              <a:buNone/>
            </a:pPr>
            <a:r>
              <a:t/>
            </a:r>
            <a:endParaRPr b="0" i="0" sz="1000" u="none" cap="none" strike="noStrike">
              <a:solidFill>
                <a:schemeClr val="lt1"/>
              </a:solidFill>
              <a:latin typeface="Arial"/>
              <a:ea typeface="Arial"/>
              <a:cs typeface="Arial"/>
              <a:sym typeface="Arial"/>
            </a:endParaRPr>
          </a:p>
        </p:txBody>
      </p:sp>
      <p:sp>
        <p:nvSpPr>
          <p:cNvPr id="751" name="Google Shape;751;g5b494d2df6_0_362"/>
          <p:cNvSpPr txBox="1"/>
          <p:nvPr/>
        </p:nvSpPr>
        <p:spPr>
          <a:xfrm>
            <a:off x="7728650" y="91325"/>
            <a:ext cx="8058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ASE</a:t>
            </a:r>
            <a:endParaRPr/>
          </a:p>
        </p:txBody>
      </p:sp>
      <p:sp>
        <p:nvSpPr>
          <p:cNvPr id="752" name="Google Shape;752;g5b494d2df6_0_362"/>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753" name="Google Shape;753;g5b494d2df6_0_362"/>
          <p:cNvSpPr/>
          <p:nvPr/>
        </p:nvSpPr>
        <p:spPr>
          <a:xfrm>
            <a:off x="5211028" y="3429000"/>
            <a:ext cx="3933000" cy="3429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fr-FR" sz="1200" u="none" cap="none" strike="noStrike">
                <a:solidFill>
                  <a:schemeClr val="dk1"/>
                </a:solidFill>
                <a:latin typeface="Arial"/>
                <a:ea typeface="Arial"/>
                <a:cs typeface="Arial"/>
                <a:sym typeface="Arial"/>
              </a:rPr>
              <a:t>Architecture / Sous systèmes</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sz="1200">
              <a:solidFill>
                <a:schemeClr val="dk1"/>
              </a:solidFill>
            </a:endParaRPr>
          </a:p>
          <a:p>
            <a:pPr indent="0" lvl="0" marL="0" marR="0" rtl="0" algn="l">
              <a:lnSpc>
                <a:spcPct val="100000"/>
              </a:lnSpc>
              <a:spcBef>
                <a:spcPts val="0"/>
              </a:spcBef>
              <a:spcAft>
                <a:spcPts val="0"/>
              </a:spcAft>
              <a:buNone/>
            </a:pPr>
            <a:r>
              <a:rPr lang="fr-FR" sz="1200">
                <a:solidFill>
                  <a:schemeClr val="dk1"/>
                </a:solidFill>
              </a:rPr>
              <a:t>Différentiel dans ou hors châssis -&gt; dépendent des points de LAS </a:t>
            </a:r>
            <a:endParaRPr sz="1200">
              <a:solidFill>
                <a:schemeClr val="dk1"/>
              </a:solidFill>
            </a:endParaRPr>
          </a:p>
          <a:p>
            <a:pPr indent="0" lvl="0" marL="0" marR="0" rtl="0" algn="l">
              <a:lnSpc>
                <a:spcPct val="100000"/>
              </a:lnSpc>
              <a:spcBef>
                <a:spcPts val="0"/>
              </a:spcBef>
              <a:spcAft>
                <a:spcPts val="0"/>
              </a:spcAft>
              <a:buNone/>
            </a:pPr>
            <a:r>
              <a:t/>
            </a:r>
            <a:endParaRPr sz="1200">
              <a:solidFill>
                <a:schemeClr val="dk1"/>
              </a:solidFill>
            </a:endParaRPr>
          </a:p>
          <a:p>
            <a:pPr indent="0" lvl="0" marL="0" marR="0" rtl="0" algn="l">
              <a:lnSpc>
                <a:spcPct val="100000"/>
              </a:lnSpc>
              <a:spcBef>
                <a:spcPts val="0"/>
              </a:spcBef>
              <a:spcAft>
                <a:spcPts val="0"/>
              </a:spcAft>
              <a:buNone/>
            </a:pPr>
            <a:r>
              <a:rPr lang="fr-FR" sz="1200">
                <a:solidFill>
                  <a:schemeClr val="dk1"/>
                </a:solidFill>
              </a:rPr>
              <a:t>Différentiel dans châssis : allègement de la transmission secondaire d’environ 15% </a:t>
            </a:r>
            <a:endParaRPr sz="1200">
              <a:solidFill>
                <a:schemeClr val="dk1"/>
              </a:solidFill>
            </a:endParaRPr>
          </a:p>
          <a:p>
            <a:pPr indent="0" lvl="0" marL="0" marR="0" rtl="0" algn="l">
              <a:lnSpc>
                <a:spcPct val="100000"/>
              </a:lnSpc>
              <a:spcBef>
                <a:spcPts val="0"/>
              </a:spcBef>
              <a:spcAft>
                <a:spcPts val="0"/>
              </a:spcAft>
              <a:buNone/>
            </a:pPr>
            <a:r>
              <a:t/>
            </a:r>
            <a:endParaRPr sz="1200">
              <a:solidFill>
                <a:schemeClr val="dk1"/>
              </a:solidFill>
            </a:endParaRPr>
          </a:p>
          <a:p>
            <a:pPr indent="0" lvl="0" marL="0" marR="0" rtl="0" algn="l">
              <a:lnSpc>
                <a:spcPct val="100000"/>
              </a:lnSpc>
              <a:spcBef>
                <a:spcPts val="0"/>
              </a:spcBef>
              <a:spcAft>
                <a:spcPts val="0"/>
              </a:spcAft>
              <a:buNone/>
            </a:pPr>
            <a:r>
              <a:rPr lang="fr-FR" sz="1200">
                <a:solidFill>
                  <a:schemeClr val="dk1"/>
                </a:solidFill>
              </a:rPr>
              <a:t>Transmission par chaîne/courroie</a:t>
            </a:r>
            <a:endParaRPr sz="1200">
              <a:solidFill>
                <a:schemeClr val="dk1"/>
              </a:solidFill>
            </a:endParaRPr>
          </a:p>
          <a:p>
            <a:pPr indent="0" lvl="0" marL="0" marR="0" rtl="0" algn="l">
              <a:lnSpc>
                <a:spcPct val="100000"/>
              </a:lnSpc>
              <a:spcBef>
                <a:spcPts val="0"/>
              </a:spcBef>
              <a:spcAft>
                <a:spcPts val="0"/>
              </a:spcAft>
              <a:buNone/>
            </a:pPr>
            <a:r>
              <a:t/>
            </a:r>
            <a:endParaRPr sz="1200">
              <a:solidFill>
                <a:schemeClr val="dk1"/>
              </a:solidFill>
            </a:endParaRPr>
          </a:p>
          <a:p>
            <a:pPr indent="0" lvl="0" marL="0" marR="0" rtl="0" algn="l">
              <a:lnSpc>
                <a:spcPct val="100000"/>
              </a:lnSpc>
              <a:spcBef>
                <a:spcPts val="0"/>
              </a:spcBef>
              <a:spcAft>
                <a:spcPts val="0"/>
              </a:spcAft>
              <a:buNone/>
            </a:pPr>
            <a:r>
              <a:rPr lang="fr-FR" sz="1200">
                <a:solidFill>
                  <a:schemeClr val="dk1"/>
                </a:solidFill>
              </a:rPr>
              <a:t>Courroie : légère, silencieuse, mais custom + tension constante + galet enrouleur</a:t>
            </a:r>
            <a:endParaRPr sz="1200">
              <a:solidFill>
                <a:schemeClr val="dk1"/>
              </a:solidFill>
            </a:endParaRPr>
          </a:p>
          <a:p>
            <a:pPr indent="0" lvl="0" marL="0" marR="0" rtl="0" algn="l">
              <a:lnSpc>
                <a:spcPct val="100000"/>
              </a:lnSpc>
              <a:spcBef>
                <a:spcPts val="0"/>
              </a:spcBef>
              <a:spcAft>
                <a:spcPts val="0"/>
              </a:spcAft>
              <a:buNone/>
            </a:pPr>
            <a:r>
              <a:t/>
            </a:r>
            <a:endParaRPr/>
          </a:p>
        </p:txBody>
      </p:sp>
      <p:graphicFrame>
        <p:nvGraphicFramePr>
          <p:cNvPr id="754" name="Google Shape;754;g5b494d2df6_0_362"/>
          <p:cNvGraphicFramePr/>
          <p:nvPr/>
        </p:nvGraphicFramePr>
        <p:xfrm>
          <a:off x="0" y="2610948"/>
          <a:ext cx="3000000" cy="3000000"/>
        </p:xfrm>
        <a:graphic>
          <a:graphicData uri="http://schemas.openxmlformats.org/drawingml/2006/table">
            <a:tbl>
              <a:tblPr bandRow="1" firstRow="1">
                <a:noFill/>
                <a:tableStyleId>{9D46E74F-C03A-45A9-9FC2-EBF74F666B90}</a:tableStyleId>
              </a:tblPr>
              <a:tblGrid>
                <a:gridCol w="1213350"/>
                <a:gridCol w="1017800"/>
                <a:gridCol w="630925"/>
                <a:gridCol w="667500"/>
                <a:gridCol w="813825"/>
                <a:gridCol w="867625"/>
              </a:tblGrid>
              <a:tr h="456850">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t>Fonction primaire</a:t>
                      </a:r>
                      <a:endParaRPr b="1"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t>Fonction secondaire</a:t>
                      </a:r>
                      <a:endParaRPr b="1"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t>Critère</a:t>
                      </a:r>
                      <a:endParaRPr b="1"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t>Niveau</a:t>
                      </a:r>
                      <a:endParaRPr b="1"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t>Flexibilité</a:t>
                      </a:r>
                      <a:endParaRPr b="1"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t>Article règlement</a:t>
                      </a:r>
                      <a:endParaRPr b="1"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0725">
                <a:tc>
                  <a:txBody>
                    <a:bodyPr>
                      <a:noAutofit/>
                    </a:bodyPr>
                    <a:lstStyle/>
                    <a:p>
                      <a:pPr indent="0" lvl="0" marL="0" marR="0" rtl="0" algn="l">
                        <a:lnSpc>
                          <a:spcPct val="100000"/>
                        </a:lnSpc>
                        <a:spcBef>
                          <a:spcPts val="0"/>
                        </a:spcBef>
                        <a:spcAft>
                          <a:spcPts val="0"/>
                        </a:spcAft>
                        <a:buClr>
                          <a:srgbClr val="000000"/>
                        </a:buClr>
                        <a:buSzPts val="900"/>
                        <a:buFont typeface="Arial"/>
                        <a:buNone/>
                      </a:pPr>
                      <a:r>
                        <a:rPr b="1" lang="fr-FR" sz="900" u="none" cap="none" strike="noStrike"/>
                        <a:t>FP1 : Transmettre l’énergie du moteur aux roues</a:t>
                      </a:r>
                      <a:endParaRPr b="1"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a:t>
                      </a:r>
                      <a:r>
                        <a:rPr lang="fr-FR" sz="900"/>
                        <a:t>P</a:t>
                      </a:r>
                      <a:r>
                        <a:rPr lang="fr-FR" sz="900" u="none" cap="none" strike="noStrike"/>
                        <a:t>1-1 : Minimiser les pertes</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i="1" lang="fr-FR" sz="900"/>
                        <a:t>0.95</a:t>
                      </a:r>
                      <a:endParaRPr i="1"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maximal</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0725">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b="1"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a:t>
                      </a:r>
                      <a:r>
                        <a:rPr lang="fr-FR" sz="900"/>
                        <a:t>P</a:t>
                      </a:r>
                      <a:r>
                        <a:rPr lang="fr-FR" sz="900" u="none" cap="none" strike="noStrike"/>
                        <a:t>1-2 : Supporter le couple du moteur</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N.m</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a:t>60</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0725">
                <a:tc>
                  <a:txBody>
                    <a:bodyPr>
                      <a:noAutofit/>
                    </a:bodyPr>
                    <a:lstStyle/>
                    <a:p>
                      <a:pPr indent="0" lvl="0" marL="0" marR="0" rtl="0" algn="l">
                        <a:lnSpc>
                          <a:spcPct val="100000"/>
                        </a:lnSpc>
                        <a:spcBef>
                          <a:spcPts val="0"/>
                        </a:spcBef>
                        <a:spcAft>
                          <a:spcPts val="0"/>
                        </a:spcAft>
                        <a:buClr>
                          <a:srgbClr val="000000"/>
                        </a:buClr>
                        <a:buSzPts val="900"/>
                        <a:buFont typeface="Arial"/>
                        <a:buNone/>
                      </a:pPr>
                      <a:r>
                        <a:rPr b="1" lang="fr-FR" sz="900" u="none" cap="none" strike="noStrike"/>
                        <a:t>FP2 : Répartir la puissance entre roues droite/gauche</a:t>
                      </a:r>
                      <a:endParaRPr b="1"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0725">
                <a:tc>
                  <a:txBody>
                    <a:bodyPr>
                      <a:noAutofit/>
                    </a:bodyPr>
                    <a:lstStyle/>
                    <a:p>
                      <a:pPr indent="0" lvl="0" marL="0" marR="0" rtl="0" algn="l">
                        <a:lnSpc>
                          <a:spcPct val="100000"/>
                        </a:lnSpc>
                        <a:spcBef>
                          <a:spcPts val="0"/>
                        </a:spcBef>
                        <a:spcAft>
                          <a:spcPts val="0"/>
                        </a:spcAft>
                        <a:buClr>
                          <a:srgbClr val="000000"/>
                        </a:buClr>
                        <a:buSzPts val="900"/>
                        <a:buFont typeface="Arial"/>
                        <a:buNone/>
                      </a:pPr>
                      <a:r>
                        <a:rPr b="1" lang="fr-FR" sz="900" u="none" cap="none" strike="noStrike"/>
                        <a:t>FC1 : Respecter le règlement</a:t>
                      </a:r>
                      <a:endParaRPr b="1"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a:t>FC1-1: Permettre le mouvement de la voiture avec master switch off</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a:t>T7.1.2</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755" name="Google Shape;755;g5b494d2df6_0_362"/>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756" name="Google Shape;756;g5b494d2df6_0_362"/>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60" name="Shape 760"/>
        <p:cNvGrpSpPr/>
        <p:nvPr/>
      </p:nvGrpSpPr>
      <p:grpSpPr>
        <a:xfrm>
          <a:off x="0" y="0"/>
          <a:ext cx="0" cy="0"/>
          <a:chOff x="0" y="0"/>
          <a:chExt cx="0" cy="0"/>
        </a:xfrm>
      </p:grpSpPr>
      <p:sp>
        <p:nvSpPr>
          <p:cNvPr id="761" name="Google Shape;761;g5b494d2df6_1_28"/>
          <p:cNvSpPr txBox="1"/>
          <p:nvPr/>
        </p:nvSpPr>
        <p:spPr>
          <a:xfrm>
            <a:off x="0" y="586525"/>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2381E"/>
                </a:solidFill>
                <a:latin typeface="Calibri"/>
                <a:ea typeface="Calibri"/>
                <a:cs typeface="Calibri"/>
                <a:sym typeface="Calibri"/>
              </a:rPr>
              <a:t>TOP Pré-Dim </a:t>
            </a:r>
            <a:endParaRPr b="1" i="0" sz="2400" u="sng" cap="none" strike="noStrike">
              <a:solidFill>
                <a:srgbClr val="C2381E"/>
              </a:solidFill>
              <a:latin typeface="Calibri"/>
              <a:ea typeface="Calibri"/>
              <a:cs typeface="Calibri"/>
              <a:sym typeface="Calibri"/>
            </a:endParaRPr>
          </a:p>
          <a:p>
            <a:pPr indent="0" lvl="0" marL="0" marR="0" rtl="0" algn="ctr">
              <a:lnSpc>
                <a:spcPct val="100000"/>
              </a:lnSpc>
              <a:spcBef>
                <a:spcPts val="0"/>
              </a:spcBef>
              <a:spcAft>
                <a:spcPts val="0"/>
              </a:spcAft>
              <a:buNone/>
            </a:pPr>
            <a:r>
              <a:rPr b="1" lang="fr-FR" sz="2400" u="sng">
                <a:latin typeface="Calibri"/>
                <a:ea typeface="Calibri"/>
                <a:cs typeface="Calibri"/>
                <a:sym typeface="Calibri"/>
              </a:rPr>
              <a:t>SEISM</a:t>
            </a:r>
            <a:endParaRPr b="1" sz="2400" u="sng">
              <a:latin typeface="Calibri"/>
              <a:ea typeface="Calibri"/>
              <a:cs typeface="Calibri"/>
              <a:sym typeface="Calibri"/>
            </a:endParaRPr>
          </a:p>
        </p:txBody>
      </p:sp>
      <p:sp>
        <p:nvSpPr>
          <p:cNvPr id="762" name="Google Shape;762;g5b494d2df6_1_28"/>
          <p:cNvSpPr txBox="1"/>
          <p:nvPr/>
        </p:nvSpPr>
        <p:spPr>
          <a:xfrm>
            <a:off x="7924799" y="91337"/>
            <a:ext cx="609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2000" u="none" cap="none" strike="noStrike">
                <a:solidFill>
                  <a:srgbClr val="C00000"/>
                </a:solidFill>
                <a:latin typeface="Arial"/>
                <a:ea typeface="Arial"/>
                <a:cs typeface="Arial"/>
                <a:sym typeface="Arial"/>
              </a:rPr>
              <a:t>TRI</a:t>
            </a:r>
            <a:endParaRPr/>
          </a:p>
        </p:txBody>
      </p:sp>
      <p:sp>
        <p:nvSpPr>
          <p:cNvPr id="763" name="Google Shape;763;g5b494d2df6_1_28"/>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764" name="Google Shape;764;g5b494d2df6_1_28"/>
          <p:cNvSpPr txBox="1"/>
          <p:nvPr/>
        </p:nvSpPr>
        <p:spPr>
          <a:xfrm>
            <a:off x="970950" y="1348525"/>
            <a:ext cx="3454800" cy="185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285750" lvl="0" marL="425450" marR="0" rtl="0" algn="l">
              <a:lnSpc>
                <a:spcPct val="100000"/>
              </a:lnSpc>
              <a:spcBef>
                <a:spcPts val="0"/>
              </a:spcBef>
              <a:spcAft>
                <a:spcPts val="0"/>
              </a:spcAft>
              <a:buClr>
                <a:srgbClr val="000000"/>
              </a:buClr>
              <a:buSzPts val="1400"/>
              <a:buFont typeface="Arial"/>
              <a:buChar char="-"/>
            </a:pPr>
            <a:r>
              <a:rPr b="1" i="0" lang="fr-FR" sz="1400" u="none" cap="none" strike="noStrike">
                <a:solidFill>
                  <a:srgbClr val="000000"/>
                </a:solidFill>
                <a:latin typeface="Arial"/>
                <a:ea typeface="Arial"/>
                <a:cs typeface="Arial"/>
                <a:sym typeface="Arial"/>
              </a:rPr>
              <a:t>SEISM</a:t>
            </a:r>
            <a:endParaRPr/>
          </a:p>
          <a:p>
            <a:pPr indent="-196850" lvl="0" marL="42545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285750" lvl="0" marL="425450" marR="0" rtl="0" algn="l">
              <a:lnSpc>
                <a:spcPct val="100000"/>
              </a:lnSpc>
              <a:spcBef>
                <a:spcPts val="0"/>
              </a:spcBef>
              <a:spcAft>
                <a:spcPts val="0"/>
              </a:spcAft>
              <a:buClr>
                <a:srgbClr val="000000"/>
              </a:buClr>
              <a:buSzPts val="1400"/>
              <a:buFont typeface="Arial"/>
              <a:buChar char="-"/>
            </a:pPr>
            <a:r>
              <a:rPr b="1" i="0" lang="fr-FR" sz="1400" u="none" cap="none" strike="noStrike">
                <a:solidFill>
                  <a:srgbClr val="000000"/>
                </a:solidFill>
                <a:latin typeface="Arial"/>
                <a:ea typeface="Arial"/>
                <a:cs typeface="Arial"/>
                <a:sym typeface="Arial"/>
              </a:rPr>
              <a:t>Faisceau</a:t>
            </a:r>
            <a:endParaRPr/>
          </a:p>
          <a:p>
            <a:pPr indent="-285750" lvl="0" marL="425450" marR="0" rtl="0" algn="l">
              <a:lnSpc>
                <a:spcPct val="100000"/>
              </a:lnSpc>
              <a:spcBef>
                <a:spcPts val="0"/>
              </a:spcBef>
              <a:spcAft>
                <a:spcPts val="0"/>
              </a:spcAft>
              <a:buClr>
                <a:srgbClr val="000000"/>
              </a:buClr>
              <a:buSzPts val="1400"/>
              <a:buFont typeface="Arial"/>
              <a:buChar char="-"/>
            </a:pPr>
            <a:r>
              <a:rPr b="1" i="0" lang="fr-FR" sz="1400" u="none" cap="none" strike="noStrike">
                <a:solidFill>
                  <a:srgbClr val="000000"/>
                </a:solidFill>
                <a:latin typeface="Arial"/>
                <a:ea typeface="Arial"/>
                <a:cs typeface="Arial"/>
                <a:sym typeface="Arial"/>
              </a:rPr>
              <a:t>Acquisition de données</a:t>
            </a:r>
            <a:endParaRPr/>
          </a:p>
          <a:p>
            <a:pPr indent="-285750" lvl="0" marL="425450" marR="0" rtl="0" algn="l">
              <a:lnSpc>
                <a:spcPct val="100000"/>
              </a:lnSpc>
              <a:spcBef>
                <a:spcPts val="0"/>
              </a:spcBef>
              <a:spcAft>
                <a:spcPts val="0"/>
              </a:spcAft>
              <a:buClr>
                <a:srgbClr val="000000"/>
              </a:buClr>
              <a:buSzPts val="1400"/>
              <a:buFont typeface="Arial"/>
              <a:buChar char="-"/>
            </a:pPr>
            <a:r>
              <a:rPr b="1" i="0" lang="fr-FR" sz="1400" u="none" cap="none" strike="noStrike">
                <a:solidFill>
                  <a:srgbClr val="000000"/>
                </a:solidFill>
                <a:latin typeface="Arial"/>
                <a:ea typeface="Arial"/>
                <a:cs typeface="Arial"/>
                <a:sym typeface="Arial"/>
              </a:rPr>
              <a:t>Tableau de bord</a:t>
            </a:r>
            <a:endParaRPr/>
          </a:p>
          <a:p>
            <a:pPr indent="-285750" lvl="0" marL="425450" marR="0" rtl="0" algn="l">
              <a:lnSpc>
                <a:spcPct val="100000"/>
              </a:lnSpc>
              <a:spcBef>
                <a:spcPts val="0"/>
              </a:spcBef>
              <a:spcAft>
                <a:spcPts val="0"/>
              </a:spcAft>
              <a:buClr>
                <a:srgbClr val="000000"/>
              </a:buClr>
              <a:buSzPts val="1400"/>
              <a:buFont typeface="Arial"/>
              <a:buChar char="-"/>
            </a:pPr>
            <a:r>
              <a:rPr b="1" i="0" lang="fr-FR" sz="1400" u="none" cap="none" strike="noStrike">
                <a:solidFill>
                  <a:srgbClr val="000000"/>
                </a:solidFill>
                <a:latin typeface="Arial"/>
                <a:ea typeface="Arial"/>
                <a:cs typeface="Arial"/>
                <a:sym typeface="Arial"/>
              </a:rPr>
              <a:t>Carte avant</a:t>
            </a:r>
            <a:endParaRPr/>
          </a:p>
          <a:p>
            <a:pPr indent="-285750" lvl="0" marL="425450" marR="0" rtl="0" algn="l">
              <a:lnSpc>
                <a:spcPct val="100000"/>
              </a:lnSpc>
              <a:spcBef>
                <a:spcPts val="0"/>
              </a:spcBef>
              <a:spcAft>
                <a:spcPts val="0"/>
              </a:spcAft>
              <a:buClr>
                <a:srgbClr val="000000"/>
              </a:buClr>
              <a:buSzPts val="1400"/>
              <a:buFont typeface="Arial"/>
              <a:buChar char="-"/>
            </a:pPr>
            <a:r>
              <a:rPr b="1" i="0" lang="fr-FR" sz="1400" u="none" cap="none" strike="noStrike">
                <a:solidFill>
                  <a:srgbClr val="000000"/>
                </a:solidFill>
                <a:latin typeface="Arial"/>
                <a:ea typeface="Arial"/>
                <a:cs typeface="Arial"/>
                <a:sym typeface="Arial"/>
              </a:rPr>
              <a:t>Commande de boîte</a:t>
            </a:r>
            <a:endParaRPr/>
          </a:p>
          <a:p>
            <a:pPr indent="-196850" lvl="0" marL="42545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65" name="Google Shape;765;g5b494d2df6_1_28"/>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766" name="Google Shape;766;g5b494d2df6_1_28"/>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70" name="Shape 770"/>
        <p:cNvGrpSpPr/>
        <p:nvPr/>
      </p:nvGrpSpPr>
      <p:grpSpPr>
        <a:xfrm>
          <a:off x="0" y="0"/>
          <a:ext cx="0" cy="0"/>
          <a:chOff x="0" y="0"/>
          <a:chExt cx="0" cy="0"/>
        </a:xfrm>
      </p:grpSpPr>
      <p:sp>
        <p:nvSpPr>
          <p:cNvPr id="771" name="Google Shape;771;g5b494d2df6_0_308"/>
          <p:cNvSpPr txBox="1"/>
          <p:nvPr/>
        </p:nvSpPr>
        <p:spPr>
          <a:xfrm>
            <a:off x="0" y="1056675"/>
            <a:ext cx="2428800" cy="10989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1200" u="none" cap="none" strike="noStrike">
                <a:solidFill>
                  <a:srgbClr val="000000"/>
                </a:solidFill>
                <a:latin typeface="Arial"/>
                <a:ea typeface="Arial"/>
                <a:cs typeface="Arial"/>
                <a:sym typeface="Arial"/>
              </a:rPr>
              <a:t>Exigences et cas de charges</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b="0" i="0" sz="1100" u="none" cap="none" strike="noStrike">
              <a:solidFill>
                <a:srgbClr val="000000"/>
              </a:solidFill>
              <a:highlight>
                <a:srgbClr val="FF0000"/>
              </a:highlight>
              <a:latin typeface="Arial"/>
              <a:ea typeface="Arial"/>
              <a:cs typeface="Arial"/>
              <a:sym typeface="Arial"/>
            </a:endParaRPr>
          </a:p>
        </p:txBody>
      </p:sp>
      <p:sp>
        <p:nvSpPr>
          <p:cNvPr id="772" name="Google Shape;772;g5b494d2df6_0_308"/>
          <p:cNvSpPr txBox="1"/>
          <p:nvPr/>
        </p:nvSpPr>
        <p:spPr>
          <a:xfrm>
            <a:off x="0" y="0"/>
            <a:ext cx="5211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2381E"/>
                </a:solidFill>
                <a:latin typeface="Calibri"/>
                <a:ea typeface="Calibri"/>
                <a:cs typeface="Calibri"/>
                <a:sym typeface="Calibri"/>
              </a:rPr>
              <a:t>TOP Pré-Dim </a:t>
            </a:r>
            <a:endParaRPr b="1" i="0" sz="2400" u="sng" cap="none" strike="noStrike">
              <a:solidFill>
                <a:srgbClr val="C2381E"/>
              </a:solidFill>
              <a:latin typeface="Calibri"/>
              <a:ea typeface="Calibri"/>
              <a:cs typeface="Calibri"/>
              <a:sym typeface="Calibri"/>
            </a:endParaRPr>
          </a:p>
          <a:p>
            <a:pPr indent="0" lvl="0" marL="0" rtl="0" algn="ctr">
              <a:spcBef>
                <a:spcPts val="0"/>
              </a:spcBef>
              <a:spcAft>
                <a:spcPts val="0"/>
              </a:spcAft>
              <a:buClr>
                <a:schemeClr val="dk1"/>
              </a:buClr>
              <a:buSzPts val="2400"/>
              <a:buFont typeface="Arial"/>
              <a:buNone/>
            </a:pPr>
            <a:r>
              <a:rPr b="1" lang="fr-FR" sz="2400" u="sng">
                <a:solidFill>
                  <a:srgbClr val="CC0000"/>
                </a:solidFill>
                <a:latin typeface="Calibri"/>
                <a:ea typeface="Calibri"/>
                <a:cs typeface="Calibri"/>
                <a:sym typeface="Calibri"/>
              </a:rPr>
              <a:t>SEISM</a:t>
            </a:r>
            <a:endParaRPr b="1" sz="2400" u="sng">
              <a:highlight>
                <a:srgbClr val="00FF00"/>
              </a:highlight>
              <a:latin typeface="Calibri"/>
              <a:ea typeface="Calibri"/>
              <a:cs typeface="Calibri"/>
              <a:sym typeface="Calibri"/>
            </a:endParaRPr>
          </a:p>
        </p:txBody>
      </p:sp>
      <p:sp>
        <p:nvSpPr>
          <p:cNvPr id="773" name="Google Shape;773;g5b494d2df6_0_308"/>
          <p:cNvSpPr txBox="1"/>
          <p:nvPr/>
        </p:nvSpPr>
        <p:spPr>
          <a:xfrm>
            <a:off x="7645650" y="91325"/>
            <a:ext cx="8889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CLS</a:t>
            </a:r>
            <a:endParaRPr/>
          </a:p>
        </p:txBody>
      </p:sp>
      <p:graphicFrame>
        <p:nvGraphicFramePr>
          <p:cNvPr id="774" name="Google Shape;774;g5b494d2df6_0_308"/>
          <p:cNvGraphicFramePr/>
          <p:nvPr/>
        </p:nvGraphicFramePr>
        <p:xfrm>
          <a:off x="0" y="2155448"/>
          <a:ext cx="3000000" cy="3000000"/>
        </p:xfrm>
        <a:graphic>
          <a:graphicData uri="http://schemas.openxmlformats.org/drawingml/2006/table">
            <a:tbl>
              <a:tblPr bandRow="1" firstRow="1">
                <a:noFill/>
                <a:tableStyleId>{9D46E74F-C03A-45A9-9FC2-EBF74F666B90}</a:tableStyleId>
              </a:tblPr>
              <a:tblGrid>
                <a:gridCol w="2428850"/>
                <a:gridCol w="2766575"/>
                <a:gridCol w="1452450"/>
                <a:gridCol w="1175425"/>
                <a:gridCol w="1320700"/>
              </a:tblGrid>
              <a:tr h="3501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Fonction primaire</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Fonction secondaire</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Critère</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Niveau</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Flexibilité</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78825">
                <a:tc rowSpan="3">
                  <a:txBody>
                    <a:bodyPr>
                      <a:noAutofit/>
                    </a:bodyPr>
                    <a:lstStyle/>
                    <a:p>
                      <a:pPr indent="0" lvl="0" marL="0" rtl="0" algn="l">
                        <a:spcBef>
                          <a:spcPts val="0"/>
                        </a:spcBef>
                        <a:spcAft>
                          <a:spcPts val="0"/>
                        </a:spcAft>
                        <a:buNone/>
                      </a:pPr>
                      <a:r>
                        <a:rPr b="1" lang="fr-FR" sz="900">
                          <a:solidFill>
                            <a:srgbClr val="000000"/>
                          </a:solidFill>
                        </a:rPr>
                        <a:t>FP1 : Assurer la communication entre les différents organes de la voiture</a:t>
                      </a:r>
                      <a:endParaRPr b="1">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FS1.1 :Posséder une source d’énergie </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Puissance, capacité</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07450">
                <a:tc vMerge="1"/>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FS1.2 :Transmettre l'énergie à tous les systèmes</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Pertes</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a:t>&lt;1V</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a:t>10%</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2575">
                <a:tc vMerge="1"/>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FS1.3: Transmettre les informations</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taux </a:t>
                      </a:r>
                      <a:r>
                        <a:rPr lang="fr-FR" sz="900"/>
                        <a:t>de pertes</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a:t>&lt;5%</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4450">
                <a:tc rowSpan="2">
                  <a:txBody>
                    <a:bodyPr>
                      <a:noAutofit/>
                    </a:bodyPr>
                    <a:lstStyle/>
                    <a:p>
                      <a:pPr indent="0" lvl="0" marL="0" rtl="0" algn="l">
                        <a:spcBef>
                          <a:spcPts val="0"/>
                        </a:spcBef>
                        <a:spcAft>
                          <a:spcPts val="0"/>
                        </a:spcAft>
                        <a:buNone/>
                      </a:pPr>
                      <a:r>
                        <a:rPr b="1" lang="fr-FR" sz="900">
                          <a:solidFill>
                            <a:srgbClr val="000000"/>
                          </a:solidFill>
                        </a:rPr>
                        <a:t>FP2 :Assurer l’interface H/M</a:t>
                      </a:r>
                      <a:endParaRPr b="1">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FS2.1: Permettre au pilote d’agir sur le véhicule</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Ergonomie, compréhension, rapidité</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2575">
                <a:tc vMerge="1"/>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FS2.2: Communiquer des infos au pilote</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Visibilité, utilité, compréhension</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07450">
                <a:tc>
                  <a:txBody>
                    <a:bodyPr>
                      <a:noAutofit/>
                    </a:bodyPr>
                    <a:lstStyle/>
                    <a:p>
                      <a:pPr indent="0" lvl="0" marL="0" marR="0" rtl="0" algn="l">
                        <a:lnSpc>
                          <a:spcPct val="100000"/>
                        </a:lnSpc>
                        <a:spcBef>
                          <a:spcPts val="0"/>
                        </a:spcBef>
                        <a:spcAft>
                          <a:spcPts val="0"/>
                        </a:spcAft>
                        <a:buClr>
                          <a:srgbClr val="000000"/>
                        </a:buClr>
                        <a:buSzPts val="900"/>
                        <a:buFont typeface="Arial"/>
                        <a:buNone/>
                      </a:pPr>
                      <a:r>
                        <a:rPr b="1" lang="fr-FR" sz="900" u="none" cap="none" strike="noStrike"/>
                        <a:t>FP3 : Permettre de changer de vitesse</a:t>
                      </a:r>
                      <a:endParaRPr b="1"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FS3.1:</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07450">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b="1"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2575">
                <a:tc rowSpan="2">
                  <a:txBody>
                    <a:bodyPr>
                      <a:noAutofit/>
                    </a:bodyPr>
                    <a:lstStyle/>
                    <a:p>
                      <a:pPr indent="0" lvl="0" marL="0" rtl="0" algn="l">
                        <a:spcBef>
                          <a:spcPts val="0"/>
                        </a:spcBef>
                        <a:spcAft>
                          <a:spcPts val="0"/>
                        </a:spcAft>
                        <a:buNone/>
                      </a:pPr>
                      <a:r>
                        <a:rPr b="1" lang="fr-FR" sz="900">
                          <a:solidFill>
                            <a:srgbClr val="000000"/>
                          </a:solidFill>
                        </a:rPr>
                        <a:t>FP4 :Acquérir des données</a:t>
                      </a:r>
                      <a:endParaRPr b="1">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FS3.1: Mesurer les données nécessaires aux modèles</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capteurs, complexité</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2575">
                <a:tc vMerge="1"/>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FS3.2: Transmettre ces données</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Quantité, rapidité de traitment</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07450">
                <a:tc rowSpan="3">
                  <a:txBody>
                    <a:bodyPr>
                      <a:noAutofit/>
                    </a:bodyPr>
                    <a:lstStyle/>
                    <a:p>
                      <a:pPr indent="0" lvl="0" marL="0" rtl="0" algn="l">
                        <a:spcBef>
                          <a:spcPts val="0"/>
                        </a:spcBef>
                        <a:spcAft>
                          <a:spcPts val="0"/>
                        </a:spcAft>
                        <a:buNone/>
                      </a:pPr>
                      <a:r>
                        <a:rPr b="1" lang="fr-FR" sz="900">
                          <a:solidFill>
                            <a:srgbClr val="000000"/>
                          </a:solidFill>
                        </a:rPr>
                        <a:t>FC1 : Respecter le CDCF de S0</a:t>
                      </a:r>
                      <a:endParaRPr b="1">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FSN.1 : Respecter le règlement</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Règlement FS</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n/a</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aucune</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07450">
                <a:tc vMerge="1"/>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FSN.2 : Avoir une masse limitée</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Budget massique</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10kg</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5%</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07450">
                <a:tc vMerge="1"/>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FSN.3 : Avoir un prix raisonnable</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Budget</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5600€</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775" name="Google Shape;775;g5b494d2df6_0_308"/>
          <p:cNvSpPr/>
          <p:nvPr/>
        </p:nvSpPr>
        <p:spPr>
          <a:xfrm>
            <a:off x="2428850" y="1056675"/>
            <a:ext cx="6715200" cy="1098900"/>
          </a:xfrm>
          <a:prstGeom prst="rect">
            <a:avLst/>
          </a:pr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Architecture / Sous systèmes: </a:t>
            </a:r>
            <a:endParaRPr/>
          </a:p>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Faisceau, passage de vitesse, tableau de bord, carte avant, télémétrie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g5b494d2df6_0_308"/>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777" name="Google Shape;777;g5b494d2df6_0_308"/>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pic>
        <p:nvPicPr>
          <p:cNvPr id="778" name="Google Shape;778;g5b494d2df6_0_308"/>
          <p:cNvPicPr preferRelativeResize="0"/>
          <p:nvPr/>
        </p:nvPicPr>
        <p:blipFill>
          <a:blip r:embed="rId4">
            <a:alphaModFix/>
          </a:blip>
          <a:stretch>
            <a:fillRect/>
          </a:stretch>
        </p:blipFill>
        <p:spPr>
          <a:xfrm>
            <a:off x="8703854" y="-3775"/>
            <a:ext cx="440146" cy="5903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82" name="Shape 782"/>
        <p:cNvGrpSpPr/>
        <p:nvPr/>
      </p:nvGrpSpPr>
      <p:grpSpPr>
        <a:xfrm>
          <a:off x="0" y="0"/>
          <a:ext cx="0" cy="0"/>
          <a:chOff x="0" y="0"/>
          <a:chExt cx="0" cy="0"/>
        </a:xfrm>
      </p:grpSpPr>
      <p:sp>
        <p:nvSpPr>
          <p:cNvPr id="783" name="Google Shape;783;g5b494d2df6_0_413"/>
          <p:cNvSpPr txBox="1"/>
          <p:nvPr/>
        </p:nvSpPr>
        <p:spPr>
          <a:xfrm>
            <a:off x="7972750" y="106950"/>
            <a:ext cx="8073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CLS</a:t>
            </a:r>
            <a:endParaRPr/>
          </a:p>
        </p:txBody>
      </p:sp>
      <p:sp>
        <p:nvSpPr>
          <p:cNvPr id="784" name="Google Shape;784;g5b494d2df6_0_413"/>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fr-FR" sz="2400" u="sng" cap="none" strike="noStrike">
                <a:solidFill>
                  <a:srgbClr val="C00000"/>
                </a:solidFill>
                <a:latin typeface="Calibri"/>
                <a:ea typeface="Calibri"/>
                <a:cs typeface="Calibri"/>
                <a:sym typeface="Calibri"/>
              </a:rPr>
              <a:t>TOP Pré-Dim :</a:t>
            </a:r>
            <a:r>
              <a:rPr b="1" i="0" lang="fr-FR" sz="2400" u="sng" cap="none" strike="noStrike">
                <a:solidFill>
                  <a:srgbClr val="000000"/>
                </a:solidFill>
                <a:latin typeface="Calibri"/>
                <a:ea typeface="Calibri"/>
                <a:cs typeface="Calibri"/>
                <a:sym typeface="Calibri"/>
              </a:rPr>
              <a:t> </a:t>
            </a:r>
            <a:r>
              <a:rPr b="1" lang="fr-FR" sz="2400" u="sng">
                <a:solidFill>
                  <a:srgbClr val="CC0000"/>
                </a:solidFill>
                <a:latin typeface="Calibri"/>
                <a:ea typeface="Calibri"/>
                <a:cs typeface="Calibri"/>
                <a:sym typeface="Calibri"/>
              </a:rPr>
              <a:t>SEISM</a:t>
            </a:r>
            <a:endParaRPr b="0" i="0" sz="2400" u="none" cap="none" strike="noStrike">
              <a:solidFill>
                <a:srgbClr val="000000"/>
              </a:solidFill>
              <a:highlight>
                <a:srgbClr val="00FF00"/>
              </a:highlight>
              <a:latin typeface="Arial"/>
              <a:ea typeface="Arial"/>
              <a:cs typeface="Arial"/>
              <a:sym typeface="Arial"/>
            </a:endParaRPr>
          </a:p>
        </p:txBody>
      </p:sp>
      <p:sp>
        <p:nvSpPr>
          <p:cNvPr id="785" name="Google Shape;785;g5b494d2df6_0_413"/>
          <p:cNvSpPr txBox="1"/>
          <p:nvPr/>
        </p:nvSpPr>
        <p:spPr>
          <a:xfrm>
            <a:off x="0" y="594998"/>
            <a:ext cx="9144000" cy="461700"/>
          </a:xfrm>
          <a:prstGeom prst="rect">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Faisceau</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786" name="Google Shape;786;g5b494d2df6_0_413"/>
          <p:cNvSpPr txBox="1"/>
          <p:nvPr/>
        </p:nvSpPr>
        <p:spPr>
          <a:xfrm>
            <a:off x="0" y="1056678"/>
            <a:ext cx="9144000" cy="461700"/>
          </a:xfrm>
          <a:prstGeom prst="rect">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Exigences et cas de charges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highlight>
                <a:srgbClr val="FF0000"/>
              </a:highlight>
              <a:latin typeface="Arial"/>
              <a:ea typeface="Arial"/>
              <a:cs typeface="Arial"/>
              <a:sym typeface="Arial"/>
            </a:endParaRPr>
          </a:p>
        </p:txBody>
      </p:sp>
      <p:graphicFrame>
        <p:nvGraphicFramePr>
          <p:cNvPr id="787" name="Google Shape;787;g5b494d2df6_0_413"/>
          <p:cNvGraphicFramePr/>
          <p:nvPr/>
        </p:nvGraphicFramePr>
        <p:xfrm>
          <a:off x="1" y="1518379"/>
          <a:ext cx="3000000" cy="3000000"/>
        </p:xfrm>
        <a:graphic>
          <a:graphicData uri="http://schemas.openxmlformats.org/drawingml/2006/table">
            <a:tbl>
              <a:tblPr bandRow="1" firstRow="1">
                <a:noFill/>
                <a:tableStyleId>{9D46E74F-C03A-45A9-9FC2-EBF74F666B90}</a:tableStyleId>
              </a:tblPr>
              <a:tblGrid>
                <a:gridCol w="2217425"/>
                <a:gridCol w="2978025"/>
                <a:gridCol w="2173100"/>
                <a:gridCol w="937250"/>
                <a:gridCol w="838200"/>
              </a:tblGrid>
              <a:tr h="217850">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latin typeface="Arial"/>
                          <a:ea typeface="Arial"/>
                          <a:cs typeface="Arial"/>
                          <a:sym typeface="Arial"/>
                        </a:rPr>
                        <a:t>Fonction primaire</a:t>
                      </a:r>
                      <a:endParaRPr b="1" sz="1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latin typeface="Arial"/>
                          <a:ea typeface="Arial"/>
                          <a:cs typeface="Arial"/>
                          <a:sym typeface="Arial"/>
                        </a:rPr>
                        <a:t>Fonction secondaire</a:t>
                      </a:r>
                      <a:endParaRPr b="1" sz="1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latin typeface="Arial"/>
                          <a:ea typeface="Arial"/>
                          <a:cs typeface="Arial"/>
                          <a:sym typeface="Arial"/>
                        </a:rPr>
                        <a:t>Critère</a:t>
                      </a:r>
                      <a:endParaRPr b="1" sz="1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latin typeface="Arial"/>
                          <a:ea typeface="Arial"/>
                          <a:cs typeface="Arial"/>
                          <a:sym typeface="Arial"/>
                        </a:rPr>
                        <a:t>Niveau</a:t>
                      </a:r>
                      <a:endParaRPr b="1" sz="1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latin typeface="Arial"/>
                          <a:ea typeface="Arial"/>
                          <a:cs typeface="Arial"/>
                          <a:sym typeface="Arial"/>
                        </a:rPr>
                        <a:t>Flexibilité</a:t>
                      </a:r>
                      <a:endParaRPr b="1" sz="1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6525">
                <a:tc rowSpan="2">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 </a:t>
                      </a:r>
                      <a:r>
                        <a:rPr b="1" lang="fr-FR" sz="1000" u="none" cap="none" strike="noStrike">
                          <a:latin typeface="Arial"/>
                          <a:ea typeface="Arial"/>
                          <a:cs typeface="Arial"/>
                          <a:sym typeface="Arial"/>
                        </a:rPr>
                        <a:t>FC1: Respecter le CDCF du SEISM</a:t>
                      </a:r>
                      <a:endParaRPr sz="10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 </a:t>
                      </a:r>
                      <a:endParaRPr sz="10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FS1.1:: Avoir une masse la plus légère possible</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Budget massique</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a:t>6</a:t>
                      </a:r>
                      <a:r>
                        <a:rPr lang="fr-FR" sz="1000" u="none" cap="none" strike="noStrike">
                          <a:latin typeface="Arial"/>
                          <a:ea typeface="Arial"/>
                          <a:cs typeface="Arial"/>
                          <a:sym typeface="Arial"/>
                        </a:rPr>
                        <a:t>kg</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a:t>5</a:t>
                      </a:r>
                      <a:r>
                        <a:rPr lang="fr-FR" sz="1000" u="none" cap="none" strike="noStrike">
                          <a:latin typeface="Arial"/>
                          <a:ea typeface="Arial"/>
                          <a:cs typeface="Arial"/>
                          <a:sym typeface="Arial"/>
                        </a:rPr>
                        <a:t>%</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6525">
                <a:tc vMerge="1"/>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FS1.2: Avoir un prix le plus bas possible</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Budget</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1500€ </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a:t>&lt;1500</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316525">
                <a:tc rowSpan="2">
                  <a:txBody>
                    <a:bodyPr>
                      <a:noAutofit/>
                    </a:bodyPr>
                    <a:lstStyle/>
                    <a:p>
                      <a:pPr indent="0" lvl="0" marL="0" marR="0" rtl="0" algn="l">
                        <a:lnSpc>
                          <a:spcPct val="115000"/>
                        </a:lnSpc>
                        <a:spcBef>
                          <a:spcPts val="0"/>
                        </a:spcBef>
                        <a:spcAft>
                          <a:spcPts val="0"/>
                        </a:spcAft>
                        <a:buClr>
                          <a:srgbClr val="000000"/>
                        </a:buClr>
                        <a:buSzPts val="1000"/>
                        <a:buFont typeface="Arial"/>
                        <a:buNone/>
                      </a:pPr>
                      <a:r>
                        <a:rPr b="1" lang="fr-FR" sz="1000" u="none" cap="none" strike="noStrike">
                          <a:latin typeface="Arial"/>
                          <a:ea typeface="Arial"/>
                          <a:cs typeface="Arial"/>
                          <a:sym typeface="Arial"/>
                        </a:rPr>
                        <a:t>FP2: Alimenter les différents éléments du véhicule</a:t>
                      </a:r>
                      <a:endParaRPr b="1" sz="10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FS2.1: Contenir une source d'énergie</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Capacité</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371250">
                <a:tc vMerge="1"/>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FS2.2: Transmettre l'énergie</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Intensité, taux de perte</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&lt;250A, &lt;1V</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10</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9700">
                <a:tc>
                  <a:txBody>
                    <a:bodyPr>
                      <a:noAutofit/>
                    </a:bodyPr>
                    <a:lstStyle/>
                    <a:p>
                      <a:pPr indent="0" lvl="0" marL="0" marR="0" rtl="0" algn="l">
                        <a:lnSpc>
                          <a:spcPct val="115000"/>
                        </a:lnSpc>
                        <a:spcBef>
                          <a:spcPts val="0"/>
                        </a:spcBef>
                        <a:spcAft>
                          <a:spcPts val="0"/>
                        </a:spcAft>
                        <a:buClr>
                          <a:srgbClr val="000000"/>
                        </a:buClr>
                        <a:buSzPts val="1000"/>
                        <a:buFont typeface="Arial"/>
                        <a:buNone/>
                      </a:pPr>
                      <a:r>
                        <a:rPr b="1" lang="fr-FR" sz="1000" u="none" cap="none" strike="noStrike">
                          <a:latin typeface="Arial"/>
                          <a:ea typeface="Arial"/>
                          <a:cs typeface="Arial"/>
                          <a:sym typeface="Arial"/>
                        </a:rPr>
                        <a:t>FP3: Assurer la communication entre les différents équipements</a:t>
                      </a:r>
                      <a:endParaRPr b="1"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taux de perte</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&lt;5%</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5%</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316525">
                <a:tc>
                  <a:txBody>
                    <a:bodyPr>
                      <a:noAutofit/>
                    </a:bodyPr>
                    <a:lstStyle/>
                    <a:p>
                      <a:pPr indent="0" lvl="0" marL="0" marR="0" rtl="0" algn="l">
                        <a:lnSpc>
                          <a:spcPct val="115000"/>
                        </a:lnSpc>
                        <a:spcBef>
                          <a:spcPts val="0"/>
                        </a:spcBef>
                        <a:spcAft>
                          <a:spcPts val="0"/>
                        </a:spcAft>
                        <a:buClr>
                          <a:srgbClr val="000000"/>
                        </a:buClr>
                        <a:buSzPts val="1000"/>
                        <a:buFont typeface="Arial"/>
                        <a:buNone/>
                      </a:pPr>
                      <a:r>
                        <a:rPr b="1" lang="fr-FR" sz="1000" u="none" cap="none" strike="noStrike">
                          <a:latin typeface="Arial"/>
                          <a:ea typeface="Arial"/>
                          <a:cs typeface="Arial"/>
                          <a:sym typeface="Arial"/>
                        </a:rPr>
                        <a:t>FP4: Intégrer le BSPD</a:t>
                      </a:r>
                      <a:endParaRPr b="1"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Règlement FS</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n/a</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0%</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6525">
                <a:tc rowSpan="2">
                  <a:txBody>
                    <a:bodyPr>
                      <a:noAutofit/>
                    </a:bodyPr>
                    <a:lstStyle/>
                    <a:p>
                      <a:pPr indent="0" lvl="0" marL="0" marR="0" rtl="0" algn="l">
                        <a:lnSpc>
                          <a:spcPct val="115000"/>
                        </a:lnSpc>
                        <a:spcBef>
                          <a:spcPts val="0"/>
                        </a:spcBef>
                        <a:spcAft>
                          <a:spcPts val="0"/>
                        </a:spcAft>
                        <a:buClr>
                          <a:srgbClr val="000000"/>
                        </a:buClr>
                        <a:buSzPts val="1000"/>
                        <a:buFont typeface="Arial"/>
                        <a:buNone/>
                      </a:pPr>
                      <a:r>
                        <a:rPr b="1" lang="fr-FR" sz="1000" u="none" cap="none" strike="noStrike">
                          <a:latin typeface="Arial"/>
                          <a:ea typeface="Arial"/>
                          <a:cs typeface="Arial"/>
                          <a:sym typeface="Arial"/>
                        </a:rPr>
                        <a:t>FP5: Se protéger de l'environnement extérieur </a:t>
                      </a:r>
                      <a:endParaRPr b="1" sz="10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 </a:t>
                      </a:r>
                      <a:endParaRPr sz="10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 </a:t>
                      </a:r>
                      <a:endParaRPr sz="10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FS5.</a:t>
                      </a:r>
                      <a:r>
                        <a:rPr lang="fr-FR" sz="1000"/>
                        <a:t>1</a:t>
                      </a:r>
                      <a:r>
                        <a:rPr lang="fr-FR" sz="1000" u="none" cap="none" strike="noStrike">
                          <a:latin typeface="Arial"/>
                          <a:ea typeface="Arial"/>
                          <a:cs typeface="Arial"/>
                          <a:sym typeface="Arial"/>
                        </a:rPr>
                        <a:t>: Résister aux chocs et aux projectiles</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 Pas de fil qui se décro</a:t>
                      </a:r>
                      <a:r>
                        <a:rPr lang="fr-FR" sz="1000"/>
                        <a:t>che</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 n/a</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 0</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9750">
                <a:tc vMerge="1"/>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FS 5.</a:t>
                      </a:r>
                      <a:r>
                        <a:rPr lang="fr-FR" sz="1000"/>
                        <a:t>2</a:t>
                      </a:r>
                      <a:r>
                        <a:rPr lang="fr-FR" sz="1000" u="none" cap="none" strike="noStrike">
                          <a:latin typeface="Arial"/>
                          <a:ea typeface="Arial"/>
                          <a:cs typeface="Arial"/>
                          <a:sym typeface="Arial"/>
                        </a:rPr>
                        <a:t>: Résister aux vibrations</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Aucun fil ne se décroche</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n/a</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0</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9700">
                <a:tc rowSpan="2">
                  <a:txBody>
                    <a:bodyPr>
                      <a:noAutofit/>
                    </a:bodyPr>
                    <a:lstStyle/>
                    <a:p>
                      <a:pPr indent="0" lvl="0" marL="0" marR="0" rtl="0" algn="l">
                        <a:lnSpc>
                          <a:spcPct val="115000"/>
                        </a:lnSpc>
                        <a:spcBef>
                          <a:spcPts val="0"/>
                        </a:spcBef>
                        <a:spcAft>
                          <a:spcPts val="0"/>
                        </a:spcAft>
                        <a:buClr>
                          <a:srgbClr val="000000"/>
                        </a:buClr>
                        <a:buSzPts val="1000"/>
                        <a:buFont typeface="Arial"/>
                        <a:buNone/>
                      </a:pPr>
                      <a:r>
                        <a:rPr b="1" lang="fr-FR" sz="1000" u="none" cap="none" strike="noStrike">
                          <a:latin typeface="Arial"/>
                          <a:ea typeface="Arial"/>
                          <a:cs typeface="Arial"/>
                          <a:sym typeface="Arial"/>
                        </a:rPr>
                        <a:t>FP6: être accessible</a:t>
                      </a:r>
                      <a:endParaRPr b="1" sz="10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FS 6.1: être facilement compréhensible </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Couleurs adaptées, schémas clairs, temps de </a:t>
                      </a:r>
                      <a:r>
                        <a:rPr lang="fr-FR" sz="1000"/>
                        <a:t>compréhension</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10 min</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20%</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316525">
                <a:tc vMerge="1"/>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FS 6.2: être facilement démontable </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Temps de démontage</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15 min</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20%</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788" name="Google Shape;788;g5b494d2df6_0_413"/>
          <p:cNvPicPr preferRelativeResize="0"/>
          <p:nvPr/>
        </p:nvPicPr>
        <p:blipFill>
          <a:blip r:embed="rId4">
            <a:alphaModFix/>
          </a:blip>
          <a:stretch>
            <a:fillRect/>
          </a:stretch>
        </p:blipFill>
        <p:spPr>
          <a:xfrm>
            <a:off x="8703854" y="-3775"/>
            <a:ext cx="440146" cy="590399"/>
          </a:xfrm>
          <a:prstGeom prst="rect">
            <a:avLst/>
          </a:prstGeom>
          <a:noFill/>
          <a:ln>
            <a:noFill/>
          </a:ln>
        </p:spPr>
      </p:pic>
      <p:sp>
        <p:nvSpPr>
          <p:cNvPr id="789" name="Google Shape;789;g5b494d2df6_0_413"/>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790" name="Google Shape;790;g5b494d2df6_0_413"/>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g5b6d2886cc_4_0"/>
          <p:cNvSpPr txBox="1"/>
          <p:nvPr/>
        </p:nvSpPr>
        <p:spPr>
          <a:xfrm>
            <a:off x="0" y="655463"/>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2381E"/>
                </a:solidFill>
                <a:latin typeface="Calibri"/>
                <a:ea typeface="Calibri"/>
                <a:cs typeface="Calibri"/>
                <a:sym typeface="Calibri"/>
              </a:rPr>
              <a:t>TOP Pré-Dim </a:t>
            </a:r>
            <a:endParaRPr b="1" i="0" sz="2400" u="sng" cap="none" strike="noStrike">
              <a:solidFill>
                <a:srgbClr val="C2381E"/>
              </a:solidFill>
              <a:latin typeface="Calibri"/>
              <a:ea typeface="Calibri"/>
              <a:cs typeface="Calibri"/>
              <a:sym typeface="Calibri"/>
            </a:endParaRPr>
          </a:p>
          <a:p>
            <a:pPr indent="0" lvl="0" marL="0" marR="0" rtl="0" algn="ctr">
              <a:lnSpc>
                <a:spcPct val="100000"/>
              </a:lnSpc>
              <a:spcBef>
                <a:spcPts val="0"/>
              </a:spcBef>
              <a:spcAft>
                <a:spcPts val="0"/>
              </a:spcAft>
              <a:buNone/>
            </a:pPr>
            <a:r>
              <a:rPr b="1" lang="fr-FR" sz="2400" u="sng">
                <a:latin typeface="Calibri"/>
                <a:ea typeface="Calibri"/>
                <a:cs typeface="Calibri"/>
                <a:sym typeface="Calibri"/>
              </a:rPr>
              <a:t>Modèle d’Accélération</a:t>
            </a:r>
            <a:endParaRPr b="1" sz="2400" u="sng">
              <a:latin typeface="Calibri"/>
              <a:ea typeface="Calibri"/>
              <a:cs typeface="Calibri"/>
              <a:sym typeface="Calibri"/>
            </a:endParaRPr>
          </a:p>
        </p:txBody>
      </p:sp>
      <p:sp>
        <p:nvSpPr>
          <p:cNvPr id="127" name="Google Shape;127;g5b6d2886cc_4_0"/>
          <p:cNvSpPr txBox="1"/>
          <p:nvPr/>
        </p:nvSpPr>
        <p:spPr>
          <a:xfrm>
            <a:off x="7719600" y="91325"/>
            <a:ext cx="8148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ASE</a:t>
            </a:r>
            <a:endParaRPr/>
          </a:p>
        </p:txBody>
      </p:sp>
      <p:sp>
        <p:nvSpPr>
          <p:cNvPr id="128" name="Google Shape;128;g5b6d2886cc_4_0"/>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129" name="Google Shape;129;g5b6d2886cc_4_0"/>
          <p:cNvSpPr/>
          <p:nvPr/>
        </p:nvSpPr>
        <p:spPr>
          <a:xfrm>
            <a:off x="4117556" y="2449682"/>
            <a:ext cx="2098500" cy="2925000"/>
          </a:xfrm>
          <a:prstGeom prst="rect">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130" name="Google Shape;130;g5b6d2886cc_4_0"/>
          <p:cNvCxnSpPr/>
          <p:nvPr/>
        </p:nvCxnSpPr>
        <p:spPr>
          <a:xfrm>
            <a:off x="3531250" y="2514225"/>
            <a:ext cx="586200" cy="1500"/>
          </a:xfrm>
          <a:prstGeom prst="straightConnector1">
            <a:avLst/>
          </a:prstGeom>
          <a:noFill/>
          <a:ln cap="flat" cmpd="sng" w="28575">
            <a:solidFill>
              <a:srgbClr val="000000"/>
            </a:solidFill>
            <a:prstDash val="solid"/>
            <a:miter lim="800000"/>
            <a:headEnd len="sm" w="sm" type="none"/>
            <a:tailEnd len="med" w="med" type="triangle"/>
          </a:ln>
        </p:spPr>
      </p:cxnSp>
      <p:sp>
        <p:nvSpPr>
          <p:cNvPr id="131" name="Google Shape;131;g5b6d2886cc_4_0"/>
          <p:cNvSpPr txBox="1"/>
          <p:nvPr/>
        </p:nvSpPr>
        <p:spPr>
          <a:xfrm>
            <a:off x="187511" y="1742305"/>
            <a:ext cx="1031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fr-FR" sz="1800">
                <a:latin typeface="Calibri"/>
                <a:ea typeface="Calibri"/>
                <a:cs typeface="Calibri"/>
                <a:sym typeface="Calibri"/>
              </a:rPr>
              <a:t>Entrées</a:t>
            </a:r>
            <a:endParaRPr/>
          </a:p>
        </p:txBody>
      </p:sp>
      <p:sp>
        <p:nvSpPr>
          <p:cNvPr id="132" name="Google Shape;132;g5b6d2886cc_4_0"/>
          <p:cNvSpPr txBox="1"/>
          <p:nvPr/>
        </p:nvSpPr>
        <p:spPr>
          <a:xfrm>
            <a:off x="6676233" y="1742305"/>
            <a:ext cx="1031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fr-FR" sz="1800">
                <a:latin typeface="Calibri"/>
                <a:ea typeface="Calibri"/>
                <a:cs typeface="Calibri"/>
                <a:sym typeface="Calibri"/>
              </a:rPr>
              <a:t>Sorties</a:t>
            </a:r>
            <a:endParaRPr/>
          </a:p>
        </p:txBody>
      </p:sp>
      <p:sp>
        <p:nvSpPr>
          <p:cNvPr id="133" name="Google Shape;133;g5b6d2886cc_4_0"/>
          <p:cNvSpPr txBox="1"/>
          <p:nvPr/>
        </p:nvSpPr>
        <p:spPr>
          <a:xfrm>
            <a:off x="6814007" y="2551466"/>
            <a:ext cx="668100" cy="369300"/>
          </a:xfrm>
          <a:prstGeom prst="rect">
            <a:avLst/>
          </a:prstGeom>
          <a:solidFill>
            <a:srgbClr val="00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1800">
                <a:solidFill>
                  <a:srgbClr val="000000"/>
                </a:solidFill>
                <a:latin typeface="Calibri"/>
                <a:ea typeface="Calibri"/>
                <a:cs typeface="Calibri"/>
                <a:sym typeface="Calibri"/>
              </a:rPr>
              <a:t>Time</a:t>
            </a:r>
            <a:endParaRPr/>
          </a:p>
        </p:txBody>
      </p:sp>
      <p:sp>
        <p:nvSpPr>
          <p:cNvPr id="134" name="Google Shape;134;g5b6d2886cc_4_0"/>
          <p:cNvSpPr txBox="1"/>
          <p:nvPr/>
        </p:nvSpPr>
        <p:spPr>
          <a:xfrm>
            <a:off x="2716348" y="2306475"/>
            <a:ext cx="814800" cy="369300"/>
          </a:xfrm>
          <a:prstGeom prst="rect">
            <a:avLst/>
          </a:prstGeom>
          <a:gradFill>
            <a:gsLst>
              <a:gs pos="0">
                <a:srgbClr val="DBD4EB"/>
              </a:gs>
              <a:gs pos="100000">
                <a:srgbClr val="9180BB"/>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fr-FR" sz="1800">
                <a:latin typeface="Calibri"/>
                <a:ea typeface="Calibri"/>
                <a:cs typeface="Calibri"/>
                <a:sym typeface="Calibri"/>
              </a:rPr>
              <a:t>Masse</a:t>
            </a:r>
            <a:endParaRPr/>
          </a:p>
        </p:txBody>
      </p:sp>
      <p:sp>
        <p:nvSpPr>
          <p:cNvPr id="135" name="Google Shape;135;g5b6d2886cc_4_0"/>
          <p:cNvSpPr txBox="1"/>
          <p:nvPr/>
        </p:nvSpPr>
        <p:spPr>
          <a:xfrm>
            <a:off x="763650" y="2905450"/>
            <a:ext cx="2767500" cy="400200"/>
          </a:xfrm>
          <a:prstGeom prst="rect">
            <a:avLst/>
          </a:prstGeom>
          <a:gradFill>
            <a:gsLst>
              <a:gs pos="0">
                <a:srgbClr val="F7BCA2"/>
              </a:gs>
              <a:gs pos="50000">
                <a:srgbClr val="F4B093"/>
              </a:gs>
              <a:gs pos="100000">
                <a:srgbClr val="F7A47F"/>
              </a:gs>
            </a:gsLst>
            <a:lin ang="5400012" scaled="0"/>
          </a:gradFill>
          <a:ln cap="flat" cmpd="sng" w="9525">
            <a:solidFill>
              <a:srgbClr val="ED7D3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fr-FR" sz="1800">
                <a:latin typeface="Calibri"/>
                <a:ea typeface="Calibri"/>
                <a:cs typeface="Calibri"/>
                <a:sym typeface="Calibri"/>
              </a:rPr>
              <a:t>Hauteur centre de gravité</a:t>
            </a:r>
            <a:endParaRPr/>
          </a:p>
        </p:txBody>
      </p:sp>
      <p:sp>
        <p:nvSpPr>
          <p:cNvPr id="136" name="Google Shape;136;g5b6d2886cc_4_0"/>
          <p:cNvSpPr txBox="1"/>
          <p:nvPr/>
        </p:nvSpPr>
        <p:spPr>
          <a:xfrm>
            <a:off x="763650" y="3508863"/>
            <a:ext cx="2767500" cy="400200"/>
          </a:xfrm>
          <a:prstGeom prst="rect">
            <a:avLst/>
          </a:prstGeom>
          <a:gradFill>
            <a:gsLst>
              <a:gs pos="0">
                <a:srgbClr val="F7BCA2"/>
              </a:gs>
              <a:gs pos="50000">
                <a:srgbClr val="F4B093"/>
              </a:gs>
              <a:gs pos="100000">
                <a:srgbClr val="F7A47F"/>
              </a:gs>
            </a:gsLst>
            <a:lin ang="5400012" scaled="0"/>
          </a:gradFill>
          <a:ln cap="flat" cmpd="sng" w="9525">
            <a:solidFill>
              <a:srgbClr val="ED7D3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fr-FR" sz="1800">
                <a:latin typeface="Calibri"/>
                <a:ea typeface="Calibri"/>
                <a:cs typeface="Calibri"/>
                <a:sym typeface="Calibri"/>
              </a:rPr>
              <a:t>Répartition statique masse </a:t>
            </a:r>
            <a:endParaRPr sz="1800">
              <a:solidFill>
                <a:srgbClr val="000000"/>
              </a:solidFill>
              <a:latin typeface="Calibri"/>
              <a:ea typeface="Calibri"/>
              <a:cs typeface="Calibri"/>
              <a:sym typeface="Calibri"/>
            </a:endParaRPr>
          </a:p>
        </p:txBody>
      </p:sp>
      <p:sp>
        <p:nvSpPr>
          <p:cNvPr id="137" name="Google Shape;137;g5b6d2886cc_4_0"/>
          <p:cNvSpPr txBox="1"/>
          <p:nvPr/>
        </p:nvSpPr>
        <p:spPr>
          <a:xfrm>
            <a:off x="4773725" y="6273975"/>
            <a:ext cx="3924300" cy="369300"/>
          </a:xfrm>
          <a:prstGeom prst="rect">
            <a:avLst/>
          </a:prstGeom>
          <a:gradFill>
            <a:gsLst>
              <a:gs pos="0">
                <a:srgbClr val="F7BCA2"/>
              </a:gs>
              <a:gs pos="50000">
                <a:srgbClr val="F4B093"/>
              </a:gs>
              <a:gs pos="100000">
                <a:srgbClr val="F7A47F"/>
              </a:gs>
            </a:gsLst>
            <a:lin ang="5400012" scaled="0"/>
          </a:gradFill>
          <a:ln cap="flat" cmpd="sng" w="9525">
            <a:solidFill>
              <a:srgbClr val="ED7D3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fr-FR" sz="1800">
                <a:solidFill>
                  <a:srgbClr val="000000"/>
                </a:solidFill>
                <a:latin typeface="Calibri"/>
                <a:ea typeface="Calibri"/>
                <a:cs typeface="Calibri"/>
                <a:sym typeface="Calibri"/>
              </a:rPr>
              <a:t>In</a:t>
            </a:r>
            <a:r>
              <a:rPr lang="fr-FR" sz="1800">
                <a:latin typeface="Calibri"/>
                <a:ea typeface="Calibri"/>
                <a:cs typeface="Calibri"/>
                <a:sym typeface="Calibri"/>
              </a:rPr>
              <a:t>p</a:t>
            </a:r>
            <a:r>
              <a:rPr lang="fr-FR" sz="1800">
                <a:solidFill>
                  <a:srgbClr val="000000"/>
                </a:solidFill>
                <a:latin typeface="Calibri"/>
                <a:ea typeface="Calibri"/>
                <a:cs typeface="Calibri"/>
                <a:sym typeface="Calibri"/>
              </a:rPr>
              <a:t>uts for the design of the suspension</a:t>
            </a:r>
            <a:endParaRPr sz="1800">
              <a:solidFill>
                <a:srgbClr val="000000"/>
              </a:solidFill>
              <a:latin typeface="Calibri"/>
              <a:ea typeface="Calibri"/>
              <a:cs typeface="Calibri"/>
              <a:sym typeface="Calibri"/>
            </a:endParaRPr>
          </a:p>
        </p:txBody>
      </p:sp>
      <p:cxnSp>
        <p:nvCxnSpPr>
          <p:cNvPr id="138" name="Google Shape;138;g5b6d2886cc_4_0"/>
          <p:cNvCxnSpPr/>
          <p:nvPr/>
        </p:nvCxnSpPr>
        <p:spPr>
          <a:xfrm>
            <a:off x="3148258" y="6507451"/>
            <a:ext cx="1353900" cy="0"/>
          </a:xfrm>
          <a:prstGeom prst="straightConnector1">
            <a:avLst/>
          </a:prstGeom>
          <a:noFill/>
          <a:ln cap="flat" cmpd="sng" w="76200">
            <a:solidFill>
              <a:srgbClr val="FF0000"/>
            </a:solidFill>
            <a:prstDash val="solid"/>
            <a:miter lim="800000"/>
            <a:headEnd len="sm" w="sm" type="none"/>
            <a:tailEnd len="med" w="med" type="triangle"/>
          </a:ln>
        </p:spPr>
      </p:cxnSp>
      <p:sp>
        <p:nvSpPr>
          <p:cNvPr id="139" name="Google Shape;139;g5b6d2886cc_4_0"/>
          <p:cNvSpPr txBox="1"/>
          <p:nvPr/>
        </p:nvSpPr>
        <p:spPr>
          <a:xfrm>
            <a:off x="4787550" y="5835950"/>
            <a:ext cx="3924300" cy="369300"/>
          </a:xfrm>
          <a:prstGeom prst="rect">
            <a:avLst/>
          </a:prstGeom>
          <a:gradFill>
            <a:gsLst>
              <a:gs pos="0">
                <a:srgbClr val="DBD4EB"/>
              </a:gs>
              <a:gs pos="100000">
                <a:srgbClr val="9180BB"/>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1800">
                <a:solidFill>
                  <a:srgbClr val="000000"/>
                </a:solidFill>
                <a:latin typeface="Calibri"/>
                <a:ea typeface="Calibri"/>
                <a:cs typeface="Calibri"/>
                <a:sym typeface="Calibri"/>
              </a:rPr>
              <a:t>Define the vehicle weight objective</a:t>
            </a:r>
            <a:endParaRPr sz="1800">
              <a:solidFill>
                <a:srgbClr val="000000"/>
              </a:solidFill>
              <a:latin typeface="Calibri"/>
              <a:ea typeface="Calibri"/>
              <a:cs typeface="Calibri"/>
              <a:sym typeface="Calibri"/>
            </a:endParaRPr>
          </a:p>
        </p:txBody>
      </p:sp>
      <p:cxnSp>
        <p:nvCxnSpPr>
          <p:cNvPr id="140" name="Google Shape;140;g5b6d2886cc_4_0"/>
          <p:cNvCxnSpPr/>
          <p:nvPr/>
        </p:nvCxnSpPr>
        <p:spPr>
          <a:xfrm>
            <a:off x="3162083" y="6069426"/>
            <a:ext cx="1353900" cy="0"/>
          </a:xfrm>
          <a:prstGeom prst="straightConnector1">
            <a:avLst/>
          </a:prstGeom>
          <a:noFill/>
          <a:ln cap="flat" cmpd="sng" w="76200">
            <a:solidFill>
              <a:srgbClr val="9900FF"/>
            </a:solidFill>
            <a:prstDash val="solid"/>
            <a:miter lim="800000"/>
            <a:headEnd len="sm" w="sm" type="none"/>
            <a:tailEnd len="med" w="med" type="triangle"/>
          </a:ln>
        </p:spPr>
      </p:cxnSp>
      <p:sp>
        <p:nvSpPr>
          <p:cNvPr id="141" name="Google Shape;141;g5b6d2886cc_4_0"/>
          <p:cNvSpPr txBox="1"/>
          <p:nvPr/>
        </p:nvSpPr>
        <p:spPr>
          <a:xfrm>
            <a:off x="7486500" y="2550163"/>
            <a:ext cx="1657500" cy="369300"/>
          </a:xfrm>
          <a:prstGeom prst="rect">
            <a:avLst/>
          </a:prstGeom>
          <a:noFill/>
          <a:ln cap="flat" cmpd="sng" w="9525">
            <a:solidFill>
              <a:srgbClr val="6AA84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fr-FR" sz="1800">
                <a:solidFill>
                  <a:srgbClr val="38761D"/>
                </a:solidFill>
                <a:latin typeface="Calibri"/>
                <a:ea typeface="Calibri"/>
                <a:cs typeface="Calibri"/>
                <a:sym typeface="Calibri"/>
              </a:rPr>
              <a:t>Objective of the project</a:t>
            </a:r>
            <a:endParaRPr b="1">
              <a:solidFill>
                <a:srgbClr val="38761D"/>
              </a:solidFill>
            </a:endParaRPr>
          </a:p>
        </p:txBody>
      </p:sp>
      <p:sp>
        <p:nvSpPr>
          <p:cNvPr id="142" name="Google Shape;142;g5b6d2886cc_4_0"/>
          <p:cNvSpPr txBox="1"/>
          <p:nvPr/>
        </p:nvSpPr>
        <p:spPr>
          <a:xfrm>
            <a:off x="6869707" y="4123727"/>
            <a:ext cx="2274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1800">
                <a:solidFill>
                  <a:srgbClr val="000000"/>
                </a:solidFill>
                <a:latin typeface="Calibri"/>
                <a:ea typeface="Calibri"/>
                <a:cs typeface="Calibri"/>
                <a:sym typeface="Calibri"/>
              </a:rPr>
              <a:t>Max speed</a:t>
            </a:r>
            <a:endParaRPr/>
          </a:p>
        </p:txBody>
      </p:sp>
      <p:sp>
        <p:nvSpPr>
          <p:cNvPr id="143" name="Google Shape;143;g5b6d2886cc_4_0"/>
          <p:cNvSpPr txBox="1"/>
          <p:nvPr/>
        </p:nvSpPr>
        <p:spPr>
          <a:xfrm>
            <a:off x="6814007" y="3407589"/>
            <a:ext cx="2274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1800">
                <a:solidFill>
                  <a:srgbClr val="000000"/>
                </a:solidFill>
                <a:latin typeface="Calibri"/>
                <a:ea typeface="Calibri"/>
                <a:cs typeface="Calibri"/>
                <a:sym typeface="Calibri"/>
              </a:rPr>
              <a:t>Max acceleration</a:t>
            </a:r>
            <a:endParaRPr/>
          </a:p>
        </p:txBody>
      </p:sp>
      <p:sp>
        <p:nvSpPr>
          <p:cNvPr id="144" name="Google Shape;144;g5b6d2886cc_4_0"/>
          <p:cNvSpPr txBox="1"/>
          <p:nvPr/>
        </p:nvSpPr>
        <p:spPr>
          <a:xfrm>
            <a:off x="1873775" y="4112300"/>
            <a:ext cx="1657500" cy="400200"/>
          </a:xfrm>
          <a:prstGeom prst="rect">
            <a:avLst/>
          </a:prstGeom>
          <a:gradFill>
            <a:gsLst>
              <a:gs pos="0">
                <a:srgbClr val="F7BCA2"/>
              </a:gs>
              <a:gs pos="50000">
                <a:srgbClr val="F4B093"/>
              </a:gs>
              <a:gs pos="100000">
                <a:srgbClr val="F7A47F"/>
              </a:gs>
            </a:gsLst>
            <a:lin ang="5400012" scaled="0"/>
          </a:gradFill>
          <a:ln cap="flat" cmpd="sng" w="9525">
            <a:solidFill>
              <a:srgbClr val="ED7D3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fr-FR" sz="1800">
                <a:latin typeface="Calibri"/>
                <a:ea typeface="Calibri"/>
                <a:cs typeface="Calibri"/>
                <a:sym typeface="Calibri"/>
              </a:rPr>
              <a:t>Diamètre roue</a:t>
            </a:r>
            <a:endParaRPr sz="1800">
              <a:solidFill>
                <a:srgbClr val="000000"/>
              </a:solidFill>
              <a:latin typeface="Calibri"/>
              <a:ea typeface="Calibri"/>
              <a:cs typeface="Calibri"/>
              <a:sym typeface="Calibri"/>
            </a:endParaRPr>
          </a:p>
        </p:txBody>
      </p:sp>
      <p:sp>
        <p:nvSpPr>
          <p:cNvPr id="145" name="Google Shape;145;g5b6d2886cc_4_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146" name="Google Shape;146;g5b6d2886cc_4_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cxnSp>
        <p:nvCxnSpPr>
          <p:cNvPr id="147" name="Google Shape;147;g5b6d2886cc_4_0"/>
          <p:cNvCxnSpPr/>
          <p:nvPr/>
        </p:nvCxnSpPr>
        <p:spPr>
          <a:xfrm>
            <a:off x="3531250" y="3104800"/>
            <a:ext cx="586200" cy="1500"/>
          </a:xfrm>
          <a:prstGeom prst="straightConnector1">
            <a:avLst/>
          </a:prstGeom>
          <a:noFill/>
          <a:ln cap="flat" cmpd="sng" w="28575">
            <a:solidFill>
              <a:srgbClr val="000000"/>
            </a:solidFill>
            <a:prstDash val="solid"/>
            <a:miter lim="800000"/>
            <a:headEnd len="sm" w="sm" type="none"/>
            <a:tailEnd len="med" w="med" type="triangle"/>
          </a:ln>
        </p:spPr>
      </p:cxnSp>
      <p:cxnSp>
        <p:nvCxnSpPr>
          <p:cNvPr id="148" name="Google Shape;148;g5b6d2886cc_4_0"/>
          <p:cNvCxnSpPr/>
          <p:nvPr/>
        </p:nvCxnSpPr>
        <p:spPr>
          <a:xfrm>
            <a:off x="3531250" y="3708213"/>
            <a:ext cx="586200" cy="1500"/>
          </a:xfrm>
          <a:prstGeom prst="straightConnector1">
            <a:avLst/>
          </a:prstGeom>
          <a:noFill/>
          <a:ln cap="flat" cmpd="sng" w="28575">
            <a:solidFill>
              <a:srgbClr val="000000"/>
            </a:solidFill>
            <a:prstDash val="solid"/>
            <a:miter lim="800000"/>
            <a:headEnd len="sm" w="sm" type="none"/>
            <a:tailEnd len="med" w="med" type="triangle"/>
          </a:ln>
        </p:spPr>
      </p:cxnSp>
      <p:cxnSp>
        <p:nvCxnSpPr>
          <p:cNvPr id="149" name="Google Shape;149;g5b6d2886cc_4_0"/>
          <p:cNvCxnSpPr/>
          <p:nvPr/>
        </p:nvCxnSpPr>
        <p:spPr>
          <a:xfrm>
            <a:off x="3545925" y="4291813"/>
            <a:ext cx="586200" cy="1500"/>
          </a:xfrm>
          <a:prstGeom prst="straightConnector1">
            <a:avLst/>
          </a:prstGeom>
          <a:noFill/>
          <a:ln cap="flat" cmpd="sng" w="28575">
            <a:solidFill>
              <a:srgbClr val="000000"/>
            </a:solidFill>
            <a:prstDash val="solid"/>
            <a:miter lim="800000"/>
            <a:headEnd len="sm" w="sm" type="none"/>
            <a:tailEnd len="med" w="med" type="triangle"/>
          </a:ln>
        </p:spPr>
      </p:cxnSp>
      <p:cxnSp>
        <p:nvCxnSpPr>
          <p:cNvPr id="150" name="Google Shape;150;g5b6d2886cc_4_0"/>
          <p:cNvCxnSpPr/>
          <p:nvPr/>
        </p:nvCxnSpPr>
        <p:spPr>
          <a:xfrm>
            <a:off x="6223400" y="2734075"/>
            <a:ext cx="586200" cy="1500"/>
          </a:xfrm>
          <a:prstGeom prst="straightConnector1">
            <a:avLst/>
          </a:prstGeom>
          <a:noFill/>
          <a:ln cap="flat" cmpd="sng" w="28575">
            <a:solidFill>
              <a:srgbClr val="000000"/>
            </a:solidFill>
            <a:prstDash val="solid"/>
            <a:miter lim="800000"/>
            <a:headEnd len="sm" w="sm" type="none"/>
            <a:tailEnd len="med" w="med" type="triangle"/>
          </a:ln>
        </p:spPr>
      </p:cxnSp>
      <p:cxnSp>
        <p:nvCxnSpPr>
          <p:cNvPr id="151" name="Google Shape;151;g5b6d2886cc_4_0"/>
          <p:cNvCxnSpPr/>
          <p:nvPr/>
        </p:nvCxnSpPr>
        <p:spPr>
          <a:xfrm>
            <a:off x="6223400" y="3591475"/>
            <a:ext cx="586200" cy="1500"/>
          </a:xfrm>
          <a:prstGeom prst="straightConnector1">
            <a:avLst/>
          </a:prstGeom>
          <a:noFill/>
          <a:ln cap="flat" cmpd="sng" w="28575">
            <a:solidFill>
              <a:srgbClr val="000000"/>
            </a:solidFill>
            <a:prstDash val="solid"/>
            <a:miter lim="800000"/>
            <a:headEnd len="sm" w="sm" type="none"/>
            <a:tailEnd len="med" w="med" type="triangle"/>
          </a:ln>
        </p:spPr>
      </p:cxnSp>
      <p:cxnSp>
        <p:nvCxnSpPr>
          <p:cNvPr id="152" name="Google Shape;152;g5b6d2886cc_4_0"/>
          <p:cNvCxnSpPr/>
          <p:nvPr/>
        </p:nvCxnSpPr>
        <p:spPr>
          <a:xfrm>
            <a:off x="6223400" y="4285013"/>
            <a:ext cx="586200" cy="1500"/>
          </a:xfrm>
          <a:prstGeom prst="straightConnector1">
            <a:avLst/>
          </a:prstGeom>
          <a:noFill/>
          <a:ln cap="flat" cmpd="sng" w="28575">
            <a:solidFill>
              <a:srgbClr val="000000"/>
            </a:solidFill>
            <a:prstDash val="solid"/>
            <a:miter lim="800000"/>
            <a:headEnd len="sm" w="sm" type="none"/>
            <a:tailEnd len="med" w="med" type="triangle"/>
          </a:ln>
        </p:spPr>
      </p:cxnSp>
      <p:cxnSp>
        <p:nvCxnSpPr>
          <p:cNvPr id="153" name="Google Shape;153;g5b6d2886cc_4_0"/>
          <p:cNvCxnSpPr/>
          <p:nvPr/>
        </p:nvCxnSpPr>
        <p:spPr>
          <a:xfrm>
            <a:off x="3469775" y="4974863"/>
            <a:ext cx="586200" cy="1500"/>
          </a:xfrm>
          <a:prstGeom prst="straightConnector1">
            <a:avLst/>
          </a:prstGeom>
          <a:noFill/>
          <a:ln cap="flat" cmpd="sng" w="28575">
            <a:solidFill>
              <a:srgbClr val="000000"/>
            </a:solidFill>
            <a:prstDash val="solid"/>
            <a:miter lim="800000"/>
            <a:headEnd len="sm" w="sm" type="none"/>
            <a:tailEnd len="med" w="med" type="triangle"/>
          </a:ln>
        </p:spPr>
      </p:cxnSp>
      <p:sp>
        <p:nvSpPr>
          <p:cNvPr id="154" name="Google Shape;154;g5b6d2886cc_4_0"/>
          <p:cNvSpPr txBox="1"/>
          <p:nvPr/>
        </p:nvSpPr>
        <p:spPr>
          <a:xfrm>
            <a:off x="1589375" y="4789150"/>
            <a:ext cx="1818600" cy="400200"/>
          </a:xfrm>
          <a:prstGeom prst="rect">
            <a:avLst/>
          </a:prstGeom>
          <a:gradFill>
            <a:gsLst>
              <a:gs pos="0">
                <a:srgbClr val="F7BCA2"/>
              </a:gs>
              <a:gs pos="50000">
                <a:srgbClr val="F4B093"/>
              </a:gs>
              <a:gs pos="100000">
                <a:srgbClr val="F7A47F"/>
              </a:gs>
            </a:gsLst>
            <a:lin ang="5400012" scaled="0"/>
          </a:gradFill>
          <a:ln cap="flat" cmpd="sng" w="9525">
            <a:solidFill>
              <a:srgbClr val="ED7D3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fr-FR" sz="1800">
                <a:latin typeface="Calibri"/>
                <a:ea typeface="Calibri"/>
                <a:cs typeface="Calibri"/>
                <a:sym typeface="Calibri"/>
              </a:rPr>
              <a:t>Aérodynamique</a:t>
            </a:r>
            <a:endParaRPr sz="1800">
              <a:solidFill>
                <a:srgbClr val="000000"/>
              </a:solidFill>
              <a:latin typeface="Calibri"/>
              <a:ea typeface="Calibri"/>
              <a:cs typeface="Calibri"/>
              <a:sym typeface="Calibri"/>
            </a:endParaRPr>
          </a:p>
        </p:txBody>
      </p:sp>
      <p:sp>
        <p:nvSpPr>
          <p:cNvPr id="155" name="Google Shape;155;g5b6d2886cc_4_0"/>
          <p:cNvSpPr txBox="1"/>
          <p:nvPr/>
        </p:nvSpPr>
        <p:spPr>
          <a:xfrm>
            <a:off x="1951650" y="1486400"/>
            <a:ext cx="4040700" cy="590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fr-FR"/>
              <a:t>Modèle d’origine TDN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94" name="Shape 794"/>
        <p:cNvGrpSpPr/>
        <p:nvPr/>
      </p:nvGrpSpPr>
      <p:grpSpPr>
        <a:xfrm>
          <a:off x="0" y="0"/>
          <a:ext cx="0" cy="0"/>
          <a:chOff x="0" y="0"/>
          <a:chExt cx="0" cy="0"/>
        </a:xfrm>
      </p:grpSpPr>
      <p:sp>
        <p:nvSpPr>
          <p:cNvPr id="795" name="Google Shape;795;g5b6d2886cc_30_12"/>
          <p:cNvSpPr txBox="1"/>
          <p:nvPr/>
        </p:nvSpPr>
        <p:spPr>
          <a:xfrm>
            <a:off x="7972750" y="106950"/>
            <a:ext cx="8073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CLS</a:t>
            </a:r>
            <a:endParaRPr/>
          </a:p>
        </p:txBody>
      </p:sp>
      <p:sp>
        <p:nvSpPr>
          <p:cNvPr id="796" name="Google Shape;796;g5b6d2886cc_30_12"/>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fr-FR" sz="2400" u="sng" cap="none" strike="noStrike">
                <a:solidFill>
                  <a:srgbClr val="C00000"/>
                </a:solidFill>
                <a:latin typeface="Calibri"/>
                <a:ea typeface="Calibri"/>
                <a:cs typeface="Calibri"/>
                <a:sym typeface="Calibri"/>
              </a:rPr>
              <a:t>TOP Pré-Dim :</a:t>
            </a:r>
            <a:r>
              <a:rPr b="1" i="0" lang="fr-FR" sz="2400" u="sng" cap="none" strike="noStrike">
                <a:solidFill>
                  <a:srgbClr val="000000"/>
                </a:solidFill>
                <a:latin typeface="Calibri"/>
                <a:ea typeface="Calibri"/>
                <a:cs typeface="Calibri"/>
                <a:sym typeface="Calibri"/>
              </a:rPr>
              <a:t> </a:t>
            </a:r>
            <a:r>
              <a:rPr b="1" lang="fr-FR" sz="2400" u="sng">
                <a:solidFill>
                  <a:srgbClr val="CC0000"/>
                </a:solidFill>
                <a:latin typeface="Calibri"/>
                <a:ea typeface="Calibri"/>
                <a:cs typeface="Calibri"/>
                <a:sym typeface="Calibri"/>
              </a:rPr>
              <a:t>SEISM</a:t>
            </a:r>
            <a:endParaRPr b="0" i="0" sz="2400" u="none" cap="none" strike="noStrike">
              <a:solidFill>
                <a:srgbClr val="000000"/>
              </a:solidFill>
              <a:highlight>
                <a:srgbClr val="00FF00"/>
              </a:highlight>
              <a:latin typeface="Arial"/>
              <a:ea typeface="Arial"/>
              <a:cs typeface="Arial"/>
              <a:sym typeface="Arial"/>
            </a:endParaRPr>
          </a:p>
        </p:txBody>
      </p:sp>
      <p:sp>
        <p:nvSpPr>
          <p:cNvPr id="797" name="Google Shape;797;g5b6d2886cc_30_12"/>
          <p:cNvSpPr txBox="1"/>
          <p:nvPr/>
        </p:nvSpPr>
        <p:spPr>
          <a:xfrm>
            <a:off x="0" y="594998"/>
            <a:ext cx="9144000" cy="461700"/>
          </a:xfrm>
          <a:prstGeom prst="rect">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Faisceau</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798" name="Google Shape;798;g5b6d2886cc_30_12"/>
          <p:cNvSpPr txBox="1"/>
          <p:nvPr/>
        </p:nvSpPr>
        <p:spPr>
          <a:xfrm>
            <a:off x="5961700" y="1062875"/>
            <a:ext cx="3182400" cy="5795100"/>
          </a:xfrm>
          <a:prstGeom prst="rect">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lang="fr-FR" sz="1200"/>
              <a:t>Architecture retenue:</a:t>
            </a:r>
            <a:endParaRPr b="1" sz="1200"/>
          </a:p>
          <a:p>
            <a:pPr indent="0" lvl="0" marL="0" marR="0" rtl="0" algn="l">
              <a:lnSpc>
                <a:spcPct val="100000"/>
              </a:lnSpc>
              <a:spcBef>
                <a:spcPts val="0"/>
              </a:spcBef>
              <a:spcAft>
                <a:spcPts val="0"/>
              </a:spcAft>
              <a:buClr>
                <a:srgbClr val="000000"/>
              </a:buClr>
              <a:buSzPts val="1200"/>
              <a:buFont typeface="Arial"/>
              <a:buNone/>
            </a:pPr>
            <a:r>
              <a:rPr b="1" lang="fr-FR" sz="1200"/>
              <a:t>Communication mixte CAN-Fil:</a:t>
            </a:r>
            <a:endParaRPr b="1" sz="1200"/>
          </a:p>
          <a:p>
            <a:pPr indent="-304800" lvl="0" marL="457200" marR="0" rtl="0" algn="l">
              <a:lnSpc>
                <a:spcPct val="100000"/>
              </a:lnSpc>
              <a:spcBef>
                <a:spcPts val="0"/>
              </a:spcBef>
              <a:spcAft>
                <a:spcPts val="0"/>
              </a:spcAft>
              <a:buSzPts val="1200"/>
              <a:buChar char="●"/>
            </a:pPr>
            <a:r>
              <a:rPr b="1" lang="fr-FR" sz="1200"/>
              <a:t>Masse: 6kg</a:t>
            </a:r>
            <a:endParaRPr b="1" sz="1200"/>
          </a:p>
          <a:p>
            <a:pPr indent="-304800" lvl="0" marL="457200" marR="0" rtl="0" algn="l">
              <a:lnSpc>
                <a:spcPct val="100000"/>
              </a:lnSpc>
              <a:spcBef>
                <a:spcPts val="0"/>
              </a:spcBef>
              <a:spcAft>
                <a:spcPts val="0"/>
              </a:spcAft>
              <a:buSzPts val="1200"/>
              <a:buChar char="●"/>
            </a:pPr>
            <a:r>
              <a:rPr b="1" lang="fr-FR" sz="1200"/>
              <a:t>Rapidité: jusqu’à 1Mbps</a:t>
            </a:r>
            <a:endParaRPr b="1" sz="1200"/>
          </a:p>
          <a:p>
            <a:pPr indent="-304800" lvl="0" marL="457200" marR="0" rtl="0" algn="l">
              <a:lnSpc>
                <a:spcPct val="100000"/>
              </a:lnSpc>
              <a:spcBef>
                <a:spcPts val="0"/>
              </a:spcBef>
              <a:spcAft>
                <a:spcPts val="0"/>
              </a:spcAft>
              <a:buSzPts val="1200"/>
              <a:buChar char="●"/>
            </a:pPr>
            <a:r>
              <a:rPr b="1" lang="fr-FR" sz="1200"/>
              <a:t>Assez robuste</a:t>
            </a:r>
            <a:endParaRPr b="1" sz="1200"/>
          </a:p>
          <a:p>
            <a:pPr indent="-304800" lvl="0" marL="457200" marR="0" rtl="0" algn="l">
              <a:lnSpc>
                <a:spcPct val="100000"/>
              </a:lnSpc>
              <a:spcBef>
                <a:spcPts val="0"/>
              </a:spcBef>
              <a:spcAft>
                <a:spcPts val="0"/>
              </a:spcAft>
              <a:buSzPts val="1200"/>
              <a:buChar char="●"/>
            </a:pPr>
            <a:r>
              <a:rPr b="1" lang="fr-FR" sz="1200"/>
              <a:t>Bonne </a:t>
            </a:r>
            <a:r>
              <a:rPr b="1" lang="fr-FR" sz="1200"/>
              <a:t>maîtrise</a:t>
            </a:r>
            <a:r>
              <a:rPr b="1" lang="fr-FR" sz="1200"/>
              <a:t> par l’écurie</a:t>
            </a:r>
            <a:endParaRPr b="1" sz="1200"/>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highlight>
                <a:srgbClr val="FF0000"/>
              </a:highlight>
              <a:latin typeface="Arial"/>
              <a:ea typeface="Arial"/>
              <a:cs typeface="Arial"/>
              <a:sym typeface="Arial"/>
            </a:endParaRPr>
          </a:p>
        </p:txBody>
      </p:sp>
      <p:pic>
        <p:nvPicPr>
          <p:cNvPr id="799" name="Google Shape;799;g5b6d2886cc_30_12"/>
          <p:cNvPicPr preferRelativeResize="0"/>
          <p:nvPr/>
        </p:nvPicPr>
        <p:blipFill>
          <a:blip r:embed="rId4">
            <a:alphaModFix/>
          </a:blip>
          <a:stretch>
            <a:fillRect/>
          </a:stretch>
        </p:blipFill>
        <p:spPr>
          <a:xfrm>
            <a:off x="8703854" y="-3775"/>
            <a:ext cx="440146" cy="590399"/>
          </a:xfrm>
          <a:prstGeom prst="rect">
            <a:avLst/>
          </a:prstGeom>
          <a:noFill/>
          <a:ln>
            <a:noFill/>
          </a:ln>
        </p:spPr>
      </p:pic>
      <p:sp>
        <p:nvSpPr>
          <p:cNvPr id="800" name="Google Shape;800;g5b6d2886cc_30_12"/>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801" name="Google Shape;801;g5b6d2886cc_30_12"/>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pic>
        <p:nvPicPr>
          <p:cNvPr id="802" name="Google Shape;802;g5b6d2886cc_30_12"/>
          <p:cNvPicPr preferRelativeResize="0"/>
          <p:nvPr/>
        </p:nvPicPr>
        <p:blipFill rotWithShape="1">
          <a:blip r:embed="rId5">
            <a:alphaModFix/>
          </a:blip>
          <a:srcRect b="2347" l="9395" r="14408" t="4490"/>
          <a:stretch/>
        </p:blipFill>
        <p:spPr>
          <a:xfrm>
            <a:off x="0" y="1313644"/>
            <a:ext cx="5906349" cy="5293569"/>
          </a:xfrm>
          <a:prstGeom prst="rect">
            <a:avLst/>
          </a:prstGeom>
          <a:noFill/>
          <a:ln>
            <a:noFill/>
          </a:ln>
        </p:spPr>
      </p:pic>
      <p:sp>
        <p:nvSpPr>
          <p:cNvPr id="803" name="Google Shape;803;g5b6d2886cc_30_12"/>
          <p:cNvSpPr/>
          <p:nvPr/>
        </p:nvSpPr>
        <p:spPr>
          <a:xfrm>
            <a:off x="0" y="1056700"/>
            <a:ext cx="5906400" cy="5795100"/>
          </a:xfrm>
          <a:prstGeom prst="rect">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Architecture</a:t>
            </a:r>
            <a:r>
              <a:rPr b="1" lang="fr-FR" sz="1200"/>
              <a:t>s possibles</a:t>
            </a:r>
            <a:endParaRPr b="1" sz="1200"/>
          </a:p>
          <a:p>
            <a:pPr indent="0" lvl="0" marL="0" marR="0" rtl="0" algn="l">
              <a:lnSpc>
                <a:spcPct val="100000"/>
              </a:lnSpc>
              <a:spcBef>
                <a:spcPts val="0"/>
              </a:spcBef>
              <a:spcAft>
                <a:spcPts val="0"/>
              </a:spcAft>
              <a:buNone/>
            </a:pPr>
            <a:r>
              <a:t/>
            </a:r>
            <a:endParaRPr b="1" sz="1200"/>
          </a:p>
          <a:p>
            <a:pPr indent="6569999" lvl="0" marL="0" marR="0" rtl="0" algn="l">
              <a:lnSpc>
                <a:spcPct val="100000"/>
              </a:lnSpc>
              <a:spcBef>
                <a:spcPts val="0"/>
              </a:spcBef>
              <a:spcAft>
                <a:spcPts val="0"/>
              </a:spcAft>
              <a:buClr>
                <a:srgbClr val="000000"/>
              </a:buClr>
              <a:buSzPts val="12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07" name="Shape 807"/>
        <p:cNvGrpSpPr/>
        <p:nvPr/>
      </p:nvGrpSpPr>
      <p:grpSpPr>
        <a:xfrm>
          <a:off x="0" y="0"/>
          <a:ext cx="0" cy="0"/>
          <a:chOff x="0" y="0"/>
          <a:chExt cx="0" cy="0"/>
        </a:xfrm>
      </p:grpSpPr>
      <p:sp>
        <p:nvSpPr>
          <p:cNvPr id="808" name="Google Shape;808;g5b494d2df6_0_457"/>
          <p:cNvSpPr txBox="1"/>
          <p:nvPr/>
        </p:nvSpPr>
        <p:spPr>
          <a:xfrm>
            <a:off x="7905750" y="91325"/>
            <a:ext cx="7938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CLS</a:t>
            </a:r>
            <a:endParaRPr/>
          </a:p>
        </p:txBody>
      </p:sp>
      <p:sp>
        <p:nvSpPr>
          <p:cNvPr id="809" name="Google Shape;809;g5b494d2df6_0_457"/>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fr-FR" sz="2400" u="sng" cap="none" strike="noStrike">
                <a:solidFill>
                  <a:srgbClr val="C00000"/>
                </a:solidFill>
                <a:latin typeface="Calibri"/>
                <a:ea typeface="Calibri"/>
                <a:cs typeface="Calibri"/>
                <a:sym typeface="Calibri"/>
              </a:rPr>
              <a:t>TOP Pré-Dim </a:t>
            </a:r>
            <a:r>
              <a:rPr b="1" i="0" lang="fr-FR" sz="2400" u="sng" cap="none" strike="noStrike">
                <a:solidFill>
                  <a:srgbClr val="CC0000"/>
                </a:solidFill>
                <a:latin typeface="Calibri"/>
                <a:ea typeface="Calibri"/>
                <a:cs typeface="Calibri"/>
                <a:sym typeface="Calibri"/>
              </a:rPr>
              <a:t>: SEISM</a:t>
            </a:r>
            <a:endParaRPr b="0" i="0" sz="2400" u="none" cap="none" strike="noStrike">
              <a:solidFill>
                <a:srgbClr val="CC0000"/>
              </a:solidFill>
              <a:latin typeface="Arial"/>
              <a:ea typeface="Arial"/>
              <a:cs typeface="Arial"/>
              <a:sym typeface="Arial"/>
            </a:endParaRPr>
          </a:p>
        </p:txBody>
      </p:sp>
      <p:sp>
        <p:nvSpPr>
          <p:cNvPr id="810" name="Google Shape;810;g5b494d2df6_0_457"/>
          <p:cNvSpPr txBox="1"/>
          <p:nvPr/>
        </p:nvSpPr>
        <p:spPr>
          <a:xfrm>
            <a:off x="0" y="594998"/>
            <a:ext cx="5211000" cy="461700"/>
          </a:xfrm>
          <a:prstGeom prst="rect">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Acquisition de données</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811" name="Google Shape;811;g5b494d2df6_0_457"/>
          <p:cNvSpPr/>
          <p:nvPr/>
        </p:nvSpPr>
        <p:spPr>
          <a:xfrm>
            <a:off x="0" y="1056700"/>
            <a:ext cx="9144000" cy="681600"/>
          </a:xfrm>
          <a:prstGeom prst="rect">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Architecture / Sous systèmes</a:t>
            </a:r>
            <a:endParaRPr/>
          </a:p>
          <a:p>
            <a:pPr indent="0" lvl="0" marL="0" marR="0" rtl="0" algn="l">
              <a:lnSpc>
                <a:spcPct val="100000"/>
              </a:lnSpc>
              <a:spcBef>
                <a:spcPts val="0"/>
              </a:spcBef>
              <a:spcAft>
                <a:spcPts val="0"/>
              </a:spcAft>
              <a:buClr>
                <a:srgbClr val="000000"/>
              </a:buClr>
              <a:buSzPts val="1200"/>
              <a:buFont typeface="Arial"/>
              <a:buNone/>
            </a:pPr>
            <a:r>
              <a:rPr lang="fr-FR" sz="1200"/>
              <a:t>On garde le Race Capture: Centralisation des données, logiciel développé cette année et dans l’objectif de le perfectionner </a:t>
            </a:r>
            <a:endParaRPr sz="1200"/>
          </a:p>
          <a:p>
            <a:pPr indent="0" lvl="0" marL="0" marR="0" rtl="0" algn="l">
              <a:lnSpc>
                <a:spcPct val="100000"/>
              </a:lnSpc>
              <a:spcBef>
                <a:spcPts val="0"/>
              </a:spcBef>
              <a:spcAft>
                <a:spcPts val="0"/>
              </a:spcAft>
              <a:buClr>
                <a:srgbClr val="000000"/>
              </a:buClr>
              <a:buSzPts val="1200"/>
              <a:buFont typeface="Arial"/>
              <a:buNone/>
            </a:pPr>
            <a:r>
              <a:t/>
            </a:r>
            <a:endParaRPr sz="1200"/>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812" name="Google Shape;812;g5b494d2df6_0_457"/>
          <p:cNvGraphicFramePr/>
          <p:nvPr/>
        </p:nvGraphicFramePr>
        <p:xfrm>
          <a:off x="-12" y="1738298"/>
          <a:ext cx="3000000" cy="3000000"/>
        </p:xfrm>
        <a:graphic>
          <a:graphicData uri="http://schemas.openxmlformats.org/drawingml/2006/table">
            <a:tbl>
              <a:tblPr bandRow="1" firstRow="1">
                <a:noFill/>
                <a:tableStyleId>{9D46E74F-C03A-45A9-9FC2-EBF74F666B90}</a:tableStyleId>
              </a:tblPr>
              <a:tblGrid>
                <a:gridCol w="1583500"/>
                <a:gridCol w="1803725"/>
                <a:gridCol w="1132825"/>
                <a:gridCol w="650000"/>
                <a:gridCol w="809750"/>
              </a:tblGrid>
              <a:tr h="289075">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latin typeface="Arial"/>
                          <a:ea typeface="Arial"/>
                          <a:cs typeface="Arial"/>
                          <a:sym typeface="Arial"/>
                        </a:rPr>
                        <a:t>Fonction primaire</a:t>
                      </a:r>
                      <a:endParaRPr b="1" sz="1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latin typeface="Arial"/>
                          <a:ea typeface="Arial"/>
                          <a:cs typeface="Arial"/>
                          <a:sym typeface="Arial"/>
                        </a:rPr>
                        <a:t>Fonction secondaire</a:t>
                      </a:r>
                      <a:endParaRPr b="1" sz="1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latin typeface="Arial"/>
                          <a:ea typeface="Arial"/>
                          <a:cs typeface="Arial"/>
                          <a:sym typeface="Arial"/>
                        </a:rPr>
                        <a:t>Critère</a:t>
                      </a:r>
                      <a:endParaRPr b="1" sz="1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latin typeface="Arial"/>
                          <a:ea typeface="Arial"/>
                          <a:cs typeface="Arial"/>
                          <a:sym typeface="Arial"/>
                        </a:rPr>
                        <a:t>Niveau</a:t>
                      </a:r>
                      <a:endParaRPr b="1" sz="1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latin typeface="Arial"/>
                          <a:ea typeface="Arial"/>
                          <a:cs typeface="Arial"/>
                          <a:sym typeface="Arial"/>
                        </a:rPr>
                        <a:t>Flexibilité</a:t>
                      </a:r>
                      <a:endParaRPr b="1" sz="1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8600">
                <a:tc>
                  <a:txBody>
                    <a:bodyPr>
                      <a:noAutofit/>
                    </a:bodyPr>
                    <a:lstStyle/>
                    <a:p>
                      <a:pPr indent="0" lvl="0" marL="0" marR="0" rtl="0" algn="l">
                        <a:lnSpc>
                          <a:spcPct val="115000"/>
                        </a:lnSpc>
                        <a:spcBef>
                          <a:spcPts val="0"/>
                        </a:spcBef>
                        <a:spcAft>
                          <a:spcPts val="0"/>
                        </a:spcAft>
                        <a:buClr>
                          <a:srgbClr val="000000"/>
                        </a:buClr>
                        <a:buSzPts val="1000"/>
                        <a:buFont typeface="Arial"/>
                        <a:buNone/>
                      </a:pPr>
                      <a:r>
                        <a:rPr b="1" lang="fr-FR" sz="1000" u="none" cap="none" strike="noStrike">
                          <a:latin typeface="Arial"/>
                          <a:ea typeface="Arial"/>
                          <a:cs typeface="Arial"/>
                          <a:sym typeface="Arial"/>
                        </a:rPr>
                        <a:t>FC1: Respecter le CDCF du SEISM</a:t>
                      </a:r>
                      <a:endParaRPr b="1"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FS1.1: Avoir une masse la plus légère possible</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Budget massique</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1kg</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20%</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3525">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FS1.2: Avoir un prix le plus bas possible</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Budget</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1 500 €</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20%</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508600">
                <a:tc>
                  <a:txBody>
                    <a:bodyPr>
                      <a:noAutofit/>
                    </a:bodyPr>
                    <a:lstStyle/>
                    <a:p>
                      <a:pPr indent="0" lvl="0" marL="0" marR="0" rtl="0" algn="l">
                        <a:lnSpc>
                          <a:spcPct val="115000"/>
                        </a:lnSpc>
                        <a:spcBef>
                          <a:spcPts val="0"/>
                        </a:spcBef>
                        <a:spcAft>
                          <a:spcPts val="0"/>
                        </a:spcAft>
                        <a:buClr>
                          <a:srgbClr val="000000"/>
                        </a:buClr>
                        <a:buSzPts val="1000"/>
                        <a:buFont typeface="Arial"/>
                        <a:buNone/>
                      </a:pPr>
                      <a:r>
                        <a:rPr b="1" lang="fr-FR" sz="1000" u="none" cap="none" strike="noStrike">
                          <a:latin typeface="Arial"/>
                          <a:ea typeface="Arial"/>
                          <a:cs typeface="Arial"/>
                          <a:sym typeface="Arial"/>
                        </a:rPr>
                        <a:t>FP2: Enregistrer les données importantes</a:t>
                      </a:r>
                      <a:endParaRPr b="1"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FS2.1: Prendre des mesures</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a:t>Choix des capteurs</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417125">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FS2.2: Sauvegarder les données</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espace de stockage</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10Go</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a:t>minimum</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43525">
                <a:tc>
                  <a:txBody>
                    <a:bodyPr>
                      <a:noAutofit/>
                    </a:bodyPr>
                    <a:lstStyle/>
                    <a:p>
                      <a:pPr indent="0" lvl="0" marL="0" marR="0" rtl="0" algn="l">
                        <a:lnSpc>
                          <a:spcPct val="115000"/>
                        </a:lnSpc>
                        <a:spcBef>
                          <a:spcPts val="0"/>
                        </a:spcBef>
                        <a:spcAft>
                          <a:spcPts val="0"/>
                        </a:spcAft>
                        <a:buClr>
                          <a:srgbClr val="000000"/>
                        </a:buClr>
                        <a:buSzPts val="1000"/>
                        <a:buFont typeface="Arial"/>
                        <a:buNone/>
                      </a:pPr>
                      <a:r>
                        <a:rPr b="1" lang="fr-FR"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FS2.3: Transmettre les données rapidement</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Temps de récupération</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&lt;5min</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20%</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746425">
                <a:tc>
                  <a:txBody>
                    <a:bodyPr>
                      <a:noAutofit/>
                    </a:bodyPr>
                    <a:lstStyle/>
                    <a:p>
                      <a:pPr indent="0" lvl="0" marL="0" marR="0" rtl="0" algn="l">
                        <a:lnSpc>
                          <a:spcPct val="115000"/>
                        </a:lnSpc>
                        <a:spcBef>
                          <a:spcPts val="0"/>
                        </a:spcBef>
                        <a:spcAft>
                          <a:spcPts val="0"/>
                        </a:spcAft>
                        <a:buClr>
                          <a:srgbClr val="000000"/>
                        </a:buClr>
                        <a:buSzPts val="1000"/>
                        <a:buFont typeface="Arial"/>
                        <a:buNone/>
                      </a:pPr>
                      <a:r>
                        <a:rPr b="1" lang="fr-FR" sz="1000" u="none" cap="none" strike="noStrike">
                          <a:latin typeface="Arial"/>
                          <a:ea typeface="Arial"/>
                          <a:cs typeface="Arial"/>
                          <a:sym typeface="Arial"/>
                        </a:rPr>
                        <a:t>FP3: Traiter les données</a:t>
                      </a:r>
                      <a:endParaRPr b="1"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FS3.1: Traitement rapide</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Temps d'obtention des données voulues</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&lt;5 min</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20%</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99575">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FS3.2: Traitement facile</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Interface logiciel facilement installable</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&lt;5 min</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20%</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bl>
          </a:graphicData>
        </a:graphic>
      </p:graphicFrame>
      <p:pic>
        <p:nvPicPr>
          <p:cNvPr id="813" name="Google Shape;813;g5b494d2df6_0_457"/>
          <p:cNvPicPr preferRelativeResize="0"/>
          <p:nvPr/>
        </p:nvPicPr>
        <p:blipFill>
          <a:blip r:embed="rId4">
            <a:alphaModFix/>
          </a:blip>
          <a:stretch>
            <a:fillRect/>
          </a:stretch>
        </p:blipFill>
        <p:spPr>
          <a:xfrm>
            <a:off x="8703854" y="-3775"/>
            <a:ext cx="440146" cy="590399"/>
          </a:xfrm>
          <a:prstGeom prst="rect">
            <a:avLst/>
          </a:prstGeom>
          <a:noFill/>
          <a:ln>
            <a:noFill/>
          </a:ln>
        </p:spPr>
      </p:pic>
      <p:sp>
        <p:nvSpPr>
          <p:cNvPr id="814" name="Google Shape;814;g5b494d2df6_0_457"/>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815" name="Google Shape;815;g5b494d2df6_0_457"/>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816" name="Google Shape;816;g5b494d2df6_0_457"/>
          <p:cNvSpPr txBox="1"/>
          <p:nvPr/>
        </p:nvSpPr>
        <p:spPr>
          <a:xfrm>
            <a:off x="5961700" y="1738300"/>
            <a:ext cx="3182400" cy="5119800"/>
          </a:xfrm>
          <a:prstGeom prst="rect">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lang="fr-FR" sz="1200"/>
              <a:t>Capteurs :</a:t>
            </a:r>
            <a:endParaRPr b="1" sz="1200"/>
          </a:p>
          <a:p>
            <a:pPr indent="0" lvl="0" marL="0" marR="0" rtl="0" algn="l">
              <a:lnSpc>
                <a:spcPct val="100000"/>
              </a:lnSpc>
              <a:spcBef>
                <a:spcPts val="0"/>
              </a:spcBef>
              <a:spcAft>
                <a:spcPts val="0"/>
              </a:spcAft>
              <a:buClr>
                <a:srgbClr val="000000"/>
              </a:buClr>
              <a:buSzPts val="1200"/>
              <a:buFont typeface="Arial"/>
              <a:buNone/>
            </a:pPr>
            <a:r>
              <a:t/>
            </a:r>
            <a:endParaRPr b="1" sz="1200"/>
          </a:p>
          <a:p>
            <a:pPr indent="-304800" lvl="0" marL="457200" marR="0" rtl="0" algn="l">
              <a:lnSpc>
                <a:spcPct val="100000"/>
              </a:lnSpc>
              <a:spcBef>
                <a:spcPts val="0"/>
              </a:spcBef>
              <a:spcAft>
                <a:spcPts val="0"/>
              </a:spcAft>
              <a:buSzPts val="1200"/>
              <a:buChar char="●"/>
            </a:pPr>
            <a:r>
              <a:rPr b="1" lang="fr-FR" sz="1200"/>
              <a:t>Pressions de feins</a:t>
            </a:r>
            <a:endParaRPr b="1" sz="1200"/>
          </a:p>
          <a:p>
            <a:pPr indent="-304800" lvl="0" marL="457200" marR="0" rtl="0" algn="l">
              <a:lnSpc>
                <a:spcPct val="100000"/>
              </a:lnSpc>
              <a:spcBef>
                <a:spcPts val="0"/>
              </a:spcBef>
              <a:spcAft>
                <a:spcPts val="0"/>
              </a:spcAft>
              <a:buSzPts val="1200"/>
              <a:buChar char="●"/>
            </a:pPr>
            <a:r>
              <a:rPr b="1" lang="fr-FR" sz="1200"/>
              <a:t>Vitesse roue</a:t>
            </a:r>
            <a:endParaRPr b="1" sz="1200"/>
          </a:p>
          <a:p>
            <a:pPr indent="-304800" lvl="0" marL="457200" marR="0" rtl="0" algn="l">
              <a:lnSpc>
                <a:spcPct val="100000"/>
              </a:lnSpc>
              <a:spcBef>
                <a:spcPts val="0"/>
              </a:spcBef>
              <a:spcAft>
                <a:spcPts val="0"/>
              </a:spcAft>
              <a:buSzPts val="1200"/>
              <a:buChar char="●"/>
            </a:pPr>
            <a:r>
              <a:rPr b="1" lang="fr-FR" sz="1200"/>
              <a:t>Angle volant</a:t>
            </a:r>
            <a:endParaRPr b="1" sz="1200"/>
          </a:p>
          <a:p>
            <a:pPr indent="-304800" lvl="0" marL="457200" marR="0" rtl="0" algn="l">
              <a:lnSpc>
                <a:spcPct val="100000"/>
              </a:lnSpc>
              <a:spcBef>
                <a:spcPts val="0"/>
              </a:spcBef>
              <a:spcAft>
                <a:spcPts val="0"/>
              </a:spcAft>
              <a:buSzPts val="1200"/>
              <a:buChar char="●"/>
            </a:pPr>
            <a:r>
              <a:rPr b="1" lang="fr-FR" sz="1200"/>
              <a:t>Angle roue</a:t>
            </a:r>
            <a:endParaRPr b="1" sz="1200"/>
          </a:p>
          <a:p>
            <a:pPr indent="-304800" lvl="0" marL="457200" marR="0" rtl="0" algn="l">
              <a:lnSpc>
                <a:spcPct val="100000"/>
              </a:lnSpc>
              <a:spcBef>
                <a:spcPts val="0"/>
              </a:spcBef>
              <a:spcAft>
                <a:spcPts val="0"/>
              </a:spcAft>
              <a:buSzPts val="1200"/>
              <a:buChar char="●"/>
            </a:pPr>
            <a:r>
              <a:rPr b="1" lang="fr-FR" sz="1200"/>
              <a:t>Température moteur</a:t>
            </a:r>
            <a:endParaRPr b="1" sz="1200"/>
          </a:p>
          <a:p>
            <a:pPr indent="-304800" lvl="0" marL="457200" marR="0" rtl="0" algn="l">
              <a:lnSpc>
                <a:spcPct val="100000"/>
              </a:lnSpc>
              <a:spcBef>
                <a:spcPts val="0"/>
              </a:spcBef>
              <a:spcAft>
                <a:spcPts val="0"/>
              </a:spcAft>
              <a:buSzPts val="1200"/>
              <a:buChar char="●"/>
            </a:pPr>
            <a:r>
              <a:rPr b="1" lang="fr-FR" sz="1200"/>
              <a:t>GPS</a:t>
            </a:r>
            <a:endParaRPr b="1" sz="1200"/>
          </a:p>
          <a:p>
            <a:pPr indent="-304800" lvl="0" marL="457200" marR="0" rtl="0" algn="l">
              <a:lnSpc>
                <a:spcPct val="100000"/>
              </a:lnSpc>
              <a:spcBef>
                <a:spcPts val="0"/>
              </a:spcBef>
              <a:spcAft>
                <a:spcPts val="0"/>
              </a:spcAft>
              <a:buSzPts val="1200"/>
              <a:buChar char="●"/>
            </a:pPr>
            <a:r>
              <a:rPr b="1" lang="fr-FR" sz="1200"/>
              <a:t>Pressions d’air ( si pneumatique)</a:t>
            </a:r>
            <a:endParaRPr b="1" sz="1200"/>
          </a:p>
          <a:p>
            <a:pPr indent="-304800" lvl="0" marL="457200" marR="0" rtl="0" algn="l">
              <a:lnSpc>
                <a:spcPct val="100000"/>
              </a:lnSpc>
              <a:spcBef>
                <a:spcPts val="0"/>
              </a:spcBef>
              <a:spcAft>
                <a:spcPts val="0"/>
              </a:spcAft>
              <a:buSzPts val="1200"/>
              <a:buChar char="●"/>
            </a:pPr>
            <a:r>
              <a:rPr b="1" lang="fr-FR" sz="1200"/>
              <a:t>Débattement</a:t>
            </a:r>
            <a:r>
              <a:rPr b="1" lang="fr-FR" sz="1200"/>
              <a:t> suspension </a:t>
            </a:r>
            <a:endParaRPr b="1" sz="1200"/>
          </a:p>
          <a:p>
            <a:pPr indent="-304800" lvl="0" marL="457200" marR="0" rtl="0" algn="l">
              <a:lnSpc>
                <a:spcPct val="100000"/>
              </a:lnSpc>
              <a:spcBef>
                <a:spcPts val="0"/>
              </a:spcBef>
              <a:spcAft>
                <a:spcPts val="0"/>
              </a:spcAft>
              <a:buSzPts val="1200"/>
              <a:buChar char="●"/>
            </a:pPr>
            <a:r>
              <a:rPr b="1" lang="fr-FR" sz="1200"/>
              <a:t>Admissions d’air</a:t>
            </a:r>
            <a:endParaRPr b="1" sz="1200"/>
          </a:p>
          <a:p>
            <a:pPr indent="-304800" lvl="0" marL="457200" marR="0" rtl="0" algn="l">
              <a:lnSpc>
                <a:spcPct val="100000"/>
              </a:lnSpc>
              <a:spcBef>
                <a:spcPts val="0"/>
              </a:spcBef>
              <a:spcAft>
                <a:spcPts val="0"/>
              </a:spcAft>
              <a:buSzPts val="1200"/>
              <a:buChar char="●"/>
            </a:pPr>
            <a:r>
              <a:rPr b="1" lang="fr-FR" sz="1200"/>
              <a:t>RPM</a:t>
            </a:r>
            <a:endParaRPr b="1" sz="1200"/>
          </a:p>
          <a:p>
            <a:pPr indent="-304800" lvl="0" marL="457200" marR="0" rtl="0" algn="l">
              <a:lnSpc>
                <a:spcPct val="100000"/>
              </a:lnSpc>
              <a:spcBef>
                <a:spcPts val="0"/>
              </a:spcBef>
              <a:spcAft>
                <a:spcPts val="0"/>
              </a:spcAft>
              <a:buSzPts val="1200"/>
              <a:buChar char="●"/>
            </a:pPr>
            <a:r>
              <a:rPr b="1" lang="fr-FR" sz="1200"/>
              <a:t>Sonde lambda</a:t>
            </a:r>
            <a:endParaRPr b="1" sz="1200"/>
          </a:p>
          <a:p>
            <a:pPr indent="-304800" lvl="0" marL="457200" marR="0" rtl="0" algn="l">
              <a:lnSpc>
                <a:spcPct val="100000"/>
              </a:lnSpc>
              <a:spcBef>
                <a:spcPts val="0"/>
              </a:spcBef>
              <a:spcAft>
                <a:spcPts val="0"/>
              </a:spcAft>
              <a:buSzPts val="1200"/>
              <a:buChar char="●"/>
            </a:pPr>
            <a:r>
              <a:rPr b="1" lang="fr-FR" sz="1200"/>
              <a:t>Accéléromètre</a:t>
            </a:r>
            <a:endParaRPr b="1" sz="1200"/>
          </a:p>
          <a:p>
            <a:pPr indent="-304800" lvl="0" marL="457200" marR="0" rtl="0" algn="l">
              <a:lnSpc>
                <a:spcPct val="100000"/>
              </a:lnSpc>
              <a:spcBef>
                <a:spcPts val="0"/>
              </a:spcBef>
              <a:spcAft>
                <a:spcPts val="0"/>
              </a:spcAft>
              <a:buSzPts val="1200"/>
              <a:buChar char="●"/>
            </a:pPr>
            <a:r>
              <a:rPr b="1" lang="fr-FR" sz="1200"/>
              <a:t>Tension batterie</a:t>
            </a:r>
            <a:endParaRPr b="1" sz="1200"/>
          </a:p>
          <a:p>
            <a:pPr indent="-304800" lvl="0" marL="457200" marR="0" rtl="0" algn="l">
              <a:lnSpc>
                <a:spcPct val="100000"/>
              </a:lnSpc>
              <a:spcBef>
                <a:spcPts val="0"/>
              </a:spcBef>
              <a:spcAft>
                <a:spcPts val="0"/>
              </a:spcAft>
              <a:buSzPts val="1200"/>
              <a:buChar char="●"/>
            </a:pPr>
            <a:r>
              <a:rPr b="1" lang="fr-FR" sz="1200"/>
              <a:t>Pression d’essence</a:t>
            </a:r>
            <a:endParaRPr b="1" sz="1200"/>
          </a:p>
          <a:p>
            <a:pPr indent="0" lvl="0" marL="0" marR="0" rtl="0" algn="l">
              <a:lnSpc>
                <a:spcPct val="100000"/>
              </a:lnSpc>
              <a:spcBef>
                <a:spcPts val="0"/>
              </a:spcBef>
              <a:spcAft>
                <a:spcPts val="0"/>
              </a:spcAft>
              <a:buNone/>
            </a:pPr>
            <a:r>
              <a:t/>
            </a:r>
            <a:endParaRPr b="1" sz="1200"/>
          </a:p>
          <a:p>
            <a:pPr indent="0" lvl="0" marL="0" marR="0" rtl="0" algn="l">
              <a:lnSpc>
                <a:spcPct val="100000"/>
              </a:lnSpc>
              <a:spcBef>
                <a:spcPts val="0"/>
              </a:spcBef>
              <a:spcAft>
                <a:spcPts val="0"/>
              </a:spcAft>
              <a:buNone/>
            </a:pPr>
            <a:r>
              <a:rPr b="1" lang="fr-FR" sz="1200"/>
              <a:t>Idée:</a:t>
            </a:r>
            <a:endParaRPr b="1" sz="1200"/>
          </a:p>
          <a:p>
            <a:pPr indent="-304800" lvl="0" marL="457200" marR="0" rtl="0" algn="l">
              <a:lnSpc>
                <a:spcPct val="100000"/>
              </a:lnSpc>
              <a:spcBef>
                <a:spcPts val="0"/>
              </a:spcBef>
              <a:spcAft>
                <a:spcPts val="0"/>
              </a:spcAft>
              <a:buSzPts val="1200"/>
              <a:buChar char="●"/>
            </a:pPr>
            <a:r>
              <a:rPr b="1" lang="fr-FR" sz="1200"/>
              <a:t>Température des pneus</a:t>
            </a:r>
            <a:endParaRPr b="1" sz="1200"/>
          </a:p>
          <a:p>
            <a:pPr indent="-304800" lvl="0" marL="457200" marR="0" rtl="0" algn="l">
              <a:lnSpc>
                <a:spcPct val="100000"/>
              </a:lnSpc>
              <a:spcBef>
                <a:spcPts val="0"/>
              </a:spcBef>
              <a:spcAft>
                <a:spcPts val="0"/>
              </a:spcAft>
              <a:buSzPts val="1200"/>
              <a:buChar char="●"/>
            </a:pPr>
            <a:r>
              <a:rPr b="1" lang="fr-FR" sz="1200"/>
              <a:t>tube de Pitot ?</a:t>
            </a:r>
            <a:endParaRPr b="1" sz="1200"/>
          </a:p>
          <a:p>
            <a:pPr indent="-304800" lvl="0" marL="457200" marR="0" rtl="0" algn="l">
              <a:lnSpc>
                <a:spcPct val="100000"/>
              </a:lnSpc>
              <a:spcBef>
                <a:spcPts val="0"/>
              </a:spcBef>
              <a:spcAft>
                <a:spcPts val="0"/>
              </a:spcAft>
              <a:buSzPts val="1200"/>
              <a:buChar char="●"/>
            </a:pPr>
            <a:r>
              <a:t/>
            </a:r>
            <a:endParaRPr b="1" sz="1200"/>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highlight>
                <a:srgbClr val="FF0000"/>
              </a:highlight>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20" name="Shape 820"/>
        <p:cNvGrpSpPr/>
        <p:nvPr/>
      </p:nvGrpSpPr>
      <p:grpSpPr>
        <a:xfrm>
          <a:off x="0" y="0"/>
          <a:ext cx="0" cy="0"/>
          <a:chOff x="0" y="0"/>
          <a:chExt cx="0" cy="0"/>
        </a:xfrm>
      </p:grpSpPr>
      <p:pic>
        <p:nvPicPr>
          <p:cNvPr id="821" name="Google Shape;821;g597a7eda41_0_0"/>
          <p:cNvPicPr preferRelativeResize="0"/>
          <p:nvPr/>
        </p:nvPicPr>
        <p:blipFill>
          <a:blip r:embed="rId4">
            <a:alphaModFix/>
          </a:blip>
          <a:stretch>
            <a:fillRect/>
          </a:stretch>
        </p:blipFill>
        <p:spPr>
          <a:xfrm>
            <a:off x="6174900" y="30750"/>
            <a:ext cx="2965849" cy="2085225"/>
          </a:xfrm>
          <a:prstGeom prst="rect">
            <a:avLst/>
          </a:prstGeom>
          <a:noFill/>
          <a:ln>
            <a:noFill/>
          </a:ln>
        </p:spPr>
      </p:pic>
      <p:sp>
        <p:nvSpPr>
          <p:cNvPr id="822" name="Google Shape;822;g597a7eda41_0_0"/>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t>
            </a:r>
            <a:r>
              <a:rPr b="1" lang="fr-FR" sz="2400" u="sng">
                <a:solidFill>
                  <a:srgbClr val="CC0000"/>
                </a:solidFill>
                <a:latin typeface="Calibri"/>
                <a:ea typeface="Calibri"/>
                <a:cs typeface="Calibri"/>
                <a:sym typeface="Calibri"/>
              </a:rPr>
              <a:t>SEISM</a:t>
            </a:r>
            <a:endParaRPr b="0" i="0" sz="2400" u="none" cap="none" strike="noStrike">
              <a:solidFill>
                <a:schemeClr val="dk1"/>
              </a:solidFill>
              <a:highlight>
                <a:srgbClr val="00FF00"/>
              </a:highlight>
              <a:latin typeface="Arial"/>
              <a:ea typeface="Arial"/>
              <a:cs typeface="Arial"/>
              <a:sym typeface="Arial"/>
            </a:endParaRPr>
          </a:p>
        </p:txBody>
      </p:sp>
      <p:sp>
        <p:nvSpPr>
          <p:cNvPr id="823" name="Google Shape;823;g597a7eda41_0_0"/>
          <p:cNvSpPr txBox="1"/>
          <p:nvPr/>
        </p:nvSpPr>
        <p:spPr>
          <a:xfrm>
            <a:off x="0" y="594998"/>
            <a:ext cx="5211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Le Passage de vitesse</a:t>
            </a:r>
            <a:endParaRPr/>
          </a:p>
        </p:txBody>
      </p:sp>
      <p:sp>
        <p:nvSpPr>
          <p:cNvPr id="824" name="Google Shape;824;g597a7eda41_0_0"/>
          <p:cNvSpPr txBox="1"/>
          <p:nvPr/>
        </p:nvSpPr>
        <p:spPr>
          <a:xfrm>
            <a:off x="0" y="1056675"/>
            <a:ext cx="5211000" cy="400200"/>
          </a:xfrm>
          <a:prstGeom prst="rect">
            <a:avLst/>
          </a:prstGeom>
          <a:solidFill>
            <a:srgbClr val="000000">
              <a:alpha val="0"/>
            </a:srgbClr>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Etat de l’Art chez l’EPSA</a:t>
            </a:r>
            <a:endParaRPr sz="1100"/>
          </a:p>
        </p:txBody>
      </p:sp>
      <p:sp>
        <p:nvSpPr>
          <p:cNvPr id="825" name="Google Shape;825;g597a7eda41_0_0"/>
          <p:cNvSpPr txBox="1"/>
          <p:nvPr/>
        </p:nvSpPr>
        <p:spPr>
          <a:xfrm>
            <a:off x="4834850" y="30750"/>
            <a:ext cx="7929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BMR</a:t>
            </a:r>
            <a:endParaRPr/>
          </a:p>
        </p:txBody>
      </p:sp>
      <p:sp>
        <p:nvSpPr>
          <p:cNvPr id="826" name="Google Shape;826;g597a7eda41_0_0"/>
          <p:cNvSpPr/>
          <p:nvPr/>
        </p:nvSpPr>
        <p:spPr>
          <a:xfrm>
            <a:off x="5752675" y="-6"/>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827" name="Google Shape;827;g597a7eda41_0_0"/>
          <p:cNvSpPr txBox="1"/>
          <p:nvPr/>
        </p:nvSpPr>
        <p:spPr>
          <a:xfrm>
            <a:off x="3100962" y="1824726"/>
            <a:ext cx="2109900" cy="461700"/>
          </a:xfrm>
          <a:prstGeom prst="rect">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lang="fr-FR" sz="1100" u="sng">
                <a:solidFill>
                  <a:schemeClr val="hlink"/>
                </a:solidFill>
                <a:hlinkClick r:id="rId5"/>
              </a:rPr>
              <a:t>STUF'2014-Dynamix</a:t>
            </a:r>
            <a:endParaRPr b="1"/>
          </a:p>
          <a:p>
            <a:pPr indent="0" lvl="0" marL="0" marR="0" rtl="0" algn="l">
              <a:lnSpc>
                <a:spcPct val="100000"/>
              </a:lnSpc>
              <a:spcBef>
                <a:spcPts val="0"/>
              </a:spcBef>
              <a:spcAft>
                <a:spcPts val="0"/>
              </a:spcAft>
              <a:buClr>
                <a:srgbClr val="000000"/>
              </a:buClr>
              <a:buSzPts val="1200"/>
              <a:buFont typeface="Arial"/>
              <a:buNone/>
            </a:pPr>
            <a:r>
              <a:rPr lang="fr-FR"/>
              <a:t>Solénoïde</a:t>
            </a:r>
            <a:endParaRPr/>
          </a:p>
          <a:p>
            <a:pPr indent="0" lvl="0" marL="0" marR="0" rtl="0" algn="l">
              <a:lnSpc>
                <a:spcPct val="100000"/>
              </a:lnSpc>
              <a:spcBef>
                <a:spcPts val="0"/>
              </a:spcBef>
              <a:spcAft>
                <a:spcPts val="0"/>
              </a:spcAft>
              <a:buClr>
                <a:srgbClr val="000000"/>
              </a:buClr>
              <a:buSzPts val="1200"/>
              <a:buFont typeface="Arial"/>
              <a:buNone/>
            </a:pPr>
            <a:r>
              <a:rPr lang="fr-FR"/>
              <a:t>Temps de passage de vitesse : entre 60 et 80 ms </a:t>
            </a:r>
            <a:endParaRPr/>
          </a:p>
        </p:txBody>
      </p:sp>
      <p:sp>
        <p:nvSpPr>
          <p:cNvPr id="828" name="Google Shape;828;g597a7eda41_0_0"/>
          <p:cNvSpPr txBox="1"/>
          <p:nvPr/>
        </p:nvSpPr>
        <p:spPr>
          <a:xfrm>
            <a:off x="3963187" y="2886476"/>
            <a:ext cx="2094300" cy="461700"/>
          </a:xfrm>
          <a:prstGeom prst="rect">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lang="fr-FR" sz="1100" u="sng">
                <a:solidFill>
                  <a:schemeClr val="hlink"/>
                </a:solidFill>
                <a:hlinkClick r:id="rId6"/>
              </a:rPr>
              <a:t>STUF’2017 Olympix</a:t>
            </a:r>
            <a:endParaRPr b="1"/>
          </a:p>
          <a:p>
            <a:pPr indent="0" lvl="0" marL="0" marR="0" rtl="0" algn="l">
              <a:lnSpc>
                <a:spcPct val="100000"/>
              </a:lnSpc>
              <a:spcBef>
                <a:spcPts val="0"/>
              </a:spcBef>
              <a:spcAft>
                <a:spcPts val="0"/>
              </a:spcAft>
              <a:buClr>
                <a:srgbClr val="000000"/>
              </a:buClr>
              <a:buSzPts val="1200"/>
              <a:buFont typeface="Arial"/>
              <a:buNone/>
            </a:pPr>
            <a:r>
              <a:rPr lang="fr-FR"/>
              <a:t>Motorréducteur</a:t>
            </a:r>
            <a:endParaRPr/>
          </a:p>
          <a:p>
            <a:pPr indent="0" lvl="0" marL="0" rtl="0" algn="l">
              <a:spcBef>
                <a:spcPts val="0"/>
              </a:spcBef>
              <a:spcAft>
                <a:spcPts val="0"/>
              </a:spcAft>
              <a:buClr>
                <a:schemeClr val="dk1"/>
              </a:buClr>
              <a:buSzPts val="1200"/>
              <a:buFont typeface="Arial"/>
              <a:buNone/>
            </a:pPr>
            <a:r>
              <a:rPr lang="fr-FR">
                <a:solidFill>
                  <a:schemeClr val="dk1"/>
                </a:solidFill>
              </a:rPr>
              <a:t>Temps de passage de vitesse : 90 ms</a:t>
            </a:r>
            <a:endParaRPr/>
          </a:p>
        </p:txBody>
      </p:sp>
      <p:pic>
        <p:nvPicPr>
          <p:cNvPr id="829" name="Google Shape;829;g597a7eda41_0_0"/>
          <p:cNvPicPr preferRelativeResize="0"/>
          <p:nvPr/>
        </p:nvPicPr>
        <p:blipFill>
          <a:blip r:embed="rId7">
            <a:alphaModFix/>
          </a:blip>
          <a:stretch>
            <a:fillRect/>
          </a:stretch>
        </p:blipFill>
        <p:spPr>
          <a:xfrm>
            <a:off x="0" y="1846325"/>
            <a:ext cx="3100950" cy="2064350"/>
          </a:xfrm>
          <a:prstGeom prst="rect">
            <a:avLst/>
          </a:prstGeom>
          <a:noFill/>
          <a:ln>
            <a:noFill/>
          </a:ln>
          <a:effectLst>
            <a:outerShdw blurRad="57150" rotWithShape="0" algn="bl" dir="5400000" dist="19050">
              <a:srgbClr val="000000">
                <a:alpha val="48630"/>
              </a:srgbClr>
            </a:outerShdw>
          </a:effectLst>
        </p:spPr>
      </p:pic>
      <p:sp>
        <p:nvSpPr>
          <p:cNvPr id="830" name="Google Shape;830;g597a7eda41_0_0"/>
          <p:cNvSpPr txBox="1"/>
          <p:nvPr/>
        </p:nvSpPr>
        <p:spPr>
          <a:xfrm>
            <a:off x="3963175" y="5034778"/>
            <a:ext cx="2094300" cy="461700"/>
          </a:xfrm>
          <a:prstGeom prst="rect">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lang="fr-FR" sz="1100" u="sng">
                <a:solidFill>
                  <a:schemeClr val="hlink"/>
                </a:solidFill>
                <a:hlinkClick r:id="rId8"/>
              </a:rPr>
              <a:t>STUF’2019 Optimus</a:t>
            </a:r>
            <a:r>
              <a:rPr lang="fr-FR" sz="1100">
                <a:solidFill>
                  <a:schemeClr val="dk1"/>
                </a:solidFill>
              </a:rPr>
              <a:t> </a:t>
            </a:r>
            <a:endParaRPr b="1" i="0" sz="1200" u="none" cap="none" strike="noStrike">
              <a:solidFill>
                <a:srgbClr val="000000"/>
              </a:solidFill>
              <a:latin typeface="Arial"/>
              <a:ea typeface="Arial"/>
              <a:cs typeface="Arial"/>
              <a:sym typeface="Arial"/>
            </a:endParaRPr>
          </a:p>
          <a:p>
            <a:pPr indent="0" lvl="0" marL="0" rtl="0" algn="l">
              <a:spcBef>
                <a:spcPts val="0"/>
              </a:spcBef>
              <a:spcAft>
                <a:spcPts val="0"/>
              </a:spcAft>
              <a:buClr>
                <a:schemeClr val="dk1"/>
              </a:buClr>
              <a:buSzPts val="1200"/>
              <a:buFont typeface="Arial"/>
              <a:buNone/>
            </a:pPr>
            <a:r>
              <a:rPr lang="fr-FR">
                <a:solidFill>
                  <a:schemeClr val="dk1"/>
                </a:solidFill>
              </a:rPr>
              <a:t>Motorréducteur</a:t>
            </a:r>
            <a:endParaRPr>
              <a:solidFill>
                <a:schemeClr val="dk1"/>
              </a:solidFill>
            </a:endParaRPr>
          </a:p>
          <a:p>
            <a:pPr indent="0" lvl="0" marL="0" rtl="0" algn="l">
              <a:spcBef>
                <a:spcPts val="0"/>
              </a:spcBef>
              <a:spcAft>
                <a:spcPts val="0"/>
              </a:spcAft>
              <a:buClr>
                <a:schemeClr val="dk1"/>
              </a:buClr>
              <a:buSzPts val="1200"/>
              <a:buFont typeface="Arial"/>
              <a:buNone/>
            </a:pPr>
            <a:r>
              <a:rPr lang="fr-FR">
                <a:solidFill>
                  <a:schemeClr val="dk1"/>
                </a:solidFill>
              </a:rPr>
              <a:t>Temps de passage de vitesse (essayés/ shift cut): 100 ms</a:t>
            </a:r>
            <a:endParaRPr b="1" sz="1200"/>
          </a:p>
        </p:txBody>
      </p:sp>
      <p:pic>
        <p:nvPicPr>
          <p:cNvPr id="831" name="Google Shape;831;g597a7eda41_0_0"/>
          <p:cNvPicPr preferRelativeResize="0"/>
          <p:nvPr/>
        </p:nvPicPr>
        <p:blipFill>
          <a:blip r:embed="rId9">
            <a:alphaModFix/>
          </a:blip>
          <a:stretch>
            <a:fillRect/>
          </a:stretch>
        </p:blipFill>
        <p:spPr>
          <a:xfrm>
            <a:off x="5569425" y="-9725"/>
            <a:ext cx="792850" cy="1003600"/>
          </a:xfrm>
          <a:prstGeom prst="rect">
            <a:avLst/>
          </a:prstGeom>
          <a:noFill/>
          <a:ln>
            <a:noFill/>
          </a:ln>
        </p:spPr>
      </p:pic>
      <p:pic>
        <p:nvPicPr>
          <p:cNvPr id="832" name="Google Shape;832;g597a7eda41_0_0"/>
          <p:cNvPicPr preferRelativeResize="0"/>
          <p:nvPr/>
        </p:nvPicPr>
        <p:blipFill>
          <a:blip r:embed="rId10">
            <a:alphaModFix/>
          </a:blip>
          <a:stretch>
            <a:fillRect/>
          </a:stretch>
        </p:blipFill>
        <p:spPr>
          <a:xfrm>
            <a:off x="6039800" y="4763135"/>
            <a:ext cx="3100950" cy="2094866"/>
          </a:xfrm>
          <a:prstGeom prst="rect">
            <a:avLst/>
          </a:prstGeom>
          <a:noFill/>
          <a:ln>
            <a:noFill/>
          </a:ln>
        </p:spPr>
      </p:pic>
      <p:pic>
        <p:nvPicPr>
          <p:cNvPr id="833" name="Google Shape;833;g597a7eda41_0_0"/>
          <p:cNvPicPr preferRelativeResize="0"/>
          <p:nvPr/>
        </p:nvPicPr>
        <p:blipFill>
          <a:blip r:embed="rId11">
            <a:alphaModFix/>
          </a:blip>
          <a:stretch>
            <a:fillRect/>
          </a:stretch>
        </p:blipFill>
        <p:spPr>
          <a:xfrm>
            <a:off x="6043025" y="2639925"/>
            <a:ext cx="3100950" cy="1953100"/>
          </a:xfrm>
          <a:prstGeom prst="rect">
            <a:avLst/>
          </a:prstGeom>
          <a:noFill/>
          <a:ln>
            <a:noFill/>
          </a:ln>
          <a:effectLst>
            <a:outerShdw blurRad="57150" rotWithShape="0" algn="bl" dir="5400000" dist="19050">
              <a:srgbClr val="000000">
                <a:alpha val="48630"/>
              </a:srgbClr>
            </a:outerShdw>
          </a:effectLst>
        </p:spPr>
      </p:pic>
      <p:sp>
        <p:nvSpPr>
          <p:cNvPr id="834" name="Google Shape;834;g597a7eda41_0_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835" name="Google Shape;835;g597a7eda41_0_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836" name="Google Shape;836;g597a7eda41_0_0"/>
          <p:cNvSpPr txBox="1"/>
          <p:nvPr/>
        </p:nvSpPr>
        <p:spPr>
          <a:xfrm>
            <a:off x="0" y="4178275"/>
            <a:ext cx="28491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t>Source</a:t>
            </a:r>
            <a:r>
              <a:rPr lang="fr-FR"/>
              <a:t>: </a:t>
            </a:r>
            <a:r>
              <a:rPr b="1" lang="fr-FR" u="sng">
                <a:solidFill>
                  <a:schemeClr val="hlink"/>
                </a:solidFill>
                <a:latin typeface="Calibri"/>
                <a:ea typeface="Calibri"/>
                <a:cs typeface="Calibri"/>
                <a:sym typeface="Calibri"/>
                <a:hlinkClick r:id="rId12"/>
              </a:rPr>
              <a:t>https://epsabox.kad-office.com/w/D2I_du_SFF_20_S23</a:t>
            </a:r>
            <a:endParaRPr b="1">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40" name="Shape 840"/>
        <p:cNvGrpSpPr/>
        <p:nvPr/>
      </p:nvGrpSpPr>
      <p:grpSpPr>
        <a:xfrm>
          <a:off x="0" y="0"/>
          <a:ext cx="0" cy="0"/>
          <a:chOff x="0" y="0"/>
          <a:chExt cx="0" cy="0"/>
        </a:xfrm>
      </p:grpSpPr>
      <p:sp>
        <p:nvSpPr>
          <p:cNvPr id="841" name="Google Shape;841;g5b494d2df6_0_446"/>
          <p:cNvSpPr txBox="1"/>
          <p:nvPr/>
        </p:nvSpPr>
        <p:spPr>
          <a:xfrm>
            <a:off x="7659225" y="91325"/>
            <a:ext cx="875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BMN</a:t>
            </a:r>
            <a:endParaRPr/>
          </a:p>
        </p:txBody>
      </p:sp>
      <p:sp>
        <p:nvSpPr>
          <p:cNvPr id="842" name="Google Shape;842;g5b494d2df6_0_446"/>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843" name="Google Shape;843;g5b494d2df6_0_446"/>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fr-FR" sz="2400" u="sng" cap="none" strike="noStrike">
                <a:solidFill>
                  <a:srgbClr val="C00000"/>
                </a:solidFill>
                <a:latin typeface="Calibri"/>
                <a:ea typeface="Calibri"/>
                <a:cs typeface="Calibri"/>
                <a:sym typeface="Calibri"/>
              </a:rPr>
              <a:t>TOP Pré-Dim :</a:t>
            </a:r>
            <a:r>
              <a:rPr b="1" i="0" lang="fr-FR" sz="2400" u="sng" cap="none" strike="noStrike">
                <a:solidFill>
                  <a:srgbClr val="000000"/>
                </a:solidFill>
                <a:latin typeface="Calibri"/>
                <a:ea typeface="Calibri"/>
                <a:cs typeface="Calibri"/>
                <a:sym typeface="Calibri"/>
              </a:rPr>
              <a:t> </a:t>
            </a:r>
            <a:r>
              <a:rPr b="1" lang="fr-FR" sz="2400" u="sng">
                <a:solidFill>
                  <a:srgbClr val="CC0000"/>
                </a:solidFill>
                <a:latin typeface="Calibri"/>
                <a:ea typeface="Calibri"/>
                <a:cs typeface="Calibri"/>
                <a:sym typeface="Calibri"/>
              </a:rPr>
              <a:t>SEISM</a:t>
            </a:r>
            <a:endParaRPr b="0" i="0" sz="2400" u="none" cap="none" strike="noStrike">
              <a:solidFill>
                <a:srgbClr val="000000"/>
              </a:solidFill>
              <a:highlight>
                <a:srgbClr val="00FF00"/>
              </a:highlight>
              <a:latin typeface="Arial"/>
              <a:ea typeface="Arial"/>
              <a:cs typeface="Arial"/>
              <a:sym typeface="Arial"/>
            </a:endParaRPr>
          </a:p>
        </p:txBody>
      </p:sp>
      <p:sp>
        <p:nvSpPr>
          <p:cNvPr id="844" name="Google Shape;844;g5b494d2df6_0_446"/>
          <p:cNvSpPr txBox="1"/>
          <p:nvPr/>
        </p:nvSpPr>
        <p:spPr>
          <a:xfrm>
            <a:off x="0" y="594998"/>
            <a:ext cx="5211000" cy="461700"/>
          </a:xfrm>
          <a:prstGeom prst="rect">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Commande de boîte</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845" name="Google Shape;845;g5b494d2df6_0_446"/>
          <p:cNvSpPr txBox="1"/>
          <p:nvPr/>
        </p:nvSpPr>
        <p:spPr>
          <a:xfrm>
            <a:off x="0" y="1056673"/>
            <a:ext cx="5211000" cy="890700"/>
          </a:xfrm>
          <a:prstGeom prst="rect">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Exigences et cas de charges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highlight>
                <a:srgbClr val="FF0000"/>
              </a:highlight>
              <a:latin typeface="Arial"/>
              <a:ea typeface="Arial"/>
              <a:cs typeface="Arial"/>
              <a:sym typeface="Arial"/>
            </a:endParaRPr>
          </a:p>
        </p:txBody>
      </p:sp>
      <p:sp>
        <p:nvSpPr>
          <p:cNvPr id="846" name="Google Shape;846;g5b494d2df6_0_446"/>
          <p:cNvSpPr/>
          <p:nvPr/>
        </p:nvSpPr>
        <p:spPr>
          <a:xfrm>
            <a:off x="5211000" y="595001"/>
            <a:ext cx="3933000" cy="1352400"/>
          </a:xfrm>
          <a:prstGeom prst="rect">
            <a:avLst/>
          </a:pr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Architecture / Sous systèmes</a:t>
            </a:r>
            <a:endParaRPr b="0" i="0" sz="1400" u="none" cap="none" strike="noStrike">
              <a:solidFill>
                <a:srgbClr val="000000"/>
              </a:solidFill>
              <a:latin typeface="Arial"/>
              <a:ea typeface="Arial"/>
              <a:cs typeface="Arial"/>
              <a:sym typeface="Arial"/>
            </a:endParaRPr>
          </a:p>
          <a:p>
            <a:pPr indent="0" lvl="0" marL="0" rtl="0" algn="l">
              <a:spcBef>
                <a:spcPts val="0"/>
              </a:spcBef>
              <a:spcAft>
                <a:spcPts val="0"/>
              </a:spcAft>
              <a:buNone/>
            </a:pPr>
            <a:r>
              <a:rPr b="1" lang="fr-FR"/>
              <a:t>Source</a:t>
            </a:r>
            <a:r>
              <a:rPr lang="fr-FR"/>
              <a:t>: </a:t>
            </a:r>
            <a:r>
              <a:rPr b="1" lang="fr-FR" u="sng">
                <a:solidFill>
                  <a:schemeClr val="hlink"/>
                </a:solidFill>
                <a:latin typeface="Calibri"/>
                <a:ea typeface="Calibri"/>
                <a:cs typeface="Calibri"/>
                <a:sym typeface="Calibri"/>
                <a:hlinkClick r:id="rId4"/>
              </a:rPr>
              <a:t>https://epsabox.kad-office.com/w/CdCF_20_S23</a:t>
            </a:r>
            <a:endParaRPr b="1">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Arial"/>
              <a:buNone/>
            </a:pPr>
            <a:r>
              <a:t/>
            </a:r>
            <a:endParaRPr sz="1000">
              <a:highlight>
                <a:srgbClr val="FF0000"/>
              </a:highlight>
            </a:endParaRPr>
          </a:p>
        </p:txBody>
      </p:sp>
      <p:graphicFrame>
        <p:nvGraphicFramePr>
          <p:cNvPr id="847" name="Google Shape;847;g5b494d2df6_0_446"/>
          <p:cNvGraphicFramePr/>
          <p:nvPr/>
        </p:nvGraphicFramePr>
        <p:xfrm>
          <a:off x="0" y="1947523"/>
          <a:ext cx="3000000" cy="3000000"/>
        </p:xfrm>
        <a:graphic>
          <a:graphicData uri="http://schemas.openxmlformats.org/drawingml/2006/table">
            <a:tbl>
              <a:tblPr bandRow="1" firstRow="1">
                <a:noFill/>
                <a:tableStyleId>{9D46E74F-C03A-45A9-9FC2-EBF74F666B90}</a:tableStyleId>
              </a:tblPr>
              <a:tblGrid>
                <a:gridCol w="1444475"/>
                <a:gridCol w="3127525"/>
                <a:gridCol w="3087750"/>
                <a:gridCol w="674025"/>
                <a:gridCol w="810225"/>
              </a:tblGrid>
              <a:tr h="159975">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900" u="none" cap="none" strike="noStrike">
                          <a:latin typeface="Arial"/>
                          <a:ea typeface="Arial"/>
                          <a:cs typeface="Arial"/>
                          <a:sym typeface="Arial"/>
                        </a:rPr>
                        <a:t>Fonction principale</a:t>
                      </a:r>
                      <a:endParaRPr b="1" sz="9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900" u="none" cap="none" strike="noStrike">
                          <a:latin typeface="Arial"/>
                          <a:ea typeface="Arial"/>
                          <a:cs typeface="Arial"/>
                          <a:sym typeface="Arial"/>
                        </a:rPr>
                        <a:t>Fonction secondaire</a:t>
                      </a:r>
                      <a:endParaRPr b="1" sz="9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900" u="none" cap="none" strike="noStrike">
                          <a:latin typeface="Arial"/>
                          <a:ea typeface="Arial"/>
                          <a:cs typeface="Arial"/>
                          <a:sym typeface="Arial"/>
                        </a:rPr>
                        <a:t>Critère</a:t>
                      </a:r>
                      <a:endParaRPr b="1" sz="9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900" u="none" cap="none" strike="noStrike">
                          <a:latin typeface="Arial"/>
                          <a:ea typeface="Arial"/>
                          <a:cs typeface="Arial"/>
                          <a:sym typeface="Arial"/>
                        </a:rPr>
                        <a:t>Niveau</a:t>
                      </a:r>
                      <a:endParaRPr b="1" sz="9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900" u="none" cap="none" strike="noStrike">
                          <a:latin typeface="Arial"/>
                          <a:ea typeface="Arial"/>
                          <a:cs typeface="Arial"/>
                          <a:sym typeface="Arial"/>
                        </a:rPr>
                        <a:t>Flexibilité</a:t>
                      </a:r>
                      <a:endParaRPr b="1" sz="9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5025">
                <a:tc rowSpan="2">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 </a:t>
                      </a:r>
                      <a:r>
                        <a:rPr b="1" lang="fr-FR" sz="900" u="none" cap="none" strike="noStrike">
                          <a:latin typeface="Arial"/>
                          <a:ea typeface="Arial"/>
                          <a:cs typeface="Arial"/>
                          <a:sym typeface="Arial"/>
                        </a:rPr>
                        <a:t>FC1: Respecter le CDCF du SEISM</a:t>
                      </a:r>
                      <a:endParaRPr sz="9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 </a:t>
                      </a:r>
                      <a:endParaRPr sz="9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 </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FS1.1: Avoir une masse la plus légère possible</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Budget massique</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1,5kg</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20%</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5025">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FS1.2: Avoir un prix le plus bas possible</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Budget</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1 000 €</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20%</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225025">
                <a:tc rowSpan="2">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900" u="none" cap="none" strike="noStrike">
                          <a:latin typeface="Arial"/>
                          <a:ea typeface="Arial"/>
                          <a:cs typeface="Arial"/>
                          <a:sym typeface="Arial"/>
                        </a:rPr>
                        <a:t>FP2: Permettre de changer de vitesse </a:t>
                      </a:r>
                      <a:endParaRPr b="1" sz="9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FR" sz="900" u="none" cap="none" strike="noStrike">
                          <a:latin typeface="Arial"/>
                          <a:ea typeface="Arial"/>
                          <a:cs typeface="Arial"/>
                          <a:sym typeface="Arial"/>
                        </a:rPr>
                        <a:t> </a:t>
                      </a:r>
                      <a:endParaRPr b="1"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FS2.1: Changer de vitesse rapidement</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Temps de réponse</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&lt;150ms</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10%</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97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FS2.2: Permettre au pilote de choisir sa vitesse</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Facilité de changement (à la main ou avec un outil)</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 &lt;1s</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 10%</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225025">
                <a:tc rowSpan="3">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900" u="none" cap="none" strike="noStrike">
                          <a:latin typeface="Arial"/>
                          <a:ea typeface="Arial"/>
                          <a:cs typeface="Arial"/>
                          <a:sym typeface="Arial"/>
                        </a:rPr>
                        <a:t>FP3: Résoudre les problèmes</a:t>
                      </a:r>
                      <a:endParaRPr b="1" sz="9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 </a:t>
                      </a:r>
                      <a:endParaRPr sz="9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 </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FS3.1: Informer le pilote des problèmes </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rapidité de compréhension</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&lt;1s</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20%</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225025">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FS3.2: Accéder facilement au programme </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Ne pas avoir à démonter les boites , temps d’accès</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10 min</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20%</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9925">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FS3.3: Détecter la position d'une erreur dans le programme</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Communication avec l'ordinateur</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n/a</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0%</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225025">
                <a:tc rowSpan="3">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900" u="none" cap="none" strike="noStrike">
                          <a:latin typeface="Arial"/>
                          <a:ea typeface="Arial"/>
                          <a:cs typeface="Arial"/>
                          <a:sym typeface="Arial"/>
                        </a:rPr>
                        <a:t>FP4: Protéger le système de l'environnement</a:t>
                      </a:r>
                      <a:endParaRPr b="1" sz="9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 </a:t>
                      </a:r>
                      <a:endParaRPr sz="9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 </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FS4.1: </a:t>
                      </a:r>
                      <a:r>
                        <a:rPr lang="fr-FR" sz="900"/>
                        <a:t>Ê</a:t>
                      </a:r>
                      <a:r>
                        <a:rPr lang="fr-FR" sz="900" u="none" cap="none" strike="noStrike">
                          <a:latin typeface="Arial"/>
                          <a:ea typeface="Arial"/>
                          <a:cs typeface="Arial"/>
                          <a:sym typeface="Arial"/>
                        </a:rPr>
                        <a:t>tre étanche</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a:t>Carte protégé</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a:t>n/a</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a:t>aucune</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319925">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FS4.2: Protéger les él</a:t>
                      </a:r>
                      <a:r>
                        <a:rPr lang="fr-FR" sz="900"/>
                        <a:t>é</a:t>
                      </a:r>
                      <a:r>
                        <a:rPr lang="fr-FR" sz="900" u="none" cap="none" strike="noStrike">
                          <a:latin typeface="Arial"/>
                          <a:ea typeface="Arial"/>
                          <a:cs typeface="Arial"/>
                          <a:sym typeface="Arial"/>
                        </a:rPr>
                        <a:t>ments sensibles des chocs et projectiles</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Résistance mécanique</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 </a:t>
                      </a:r>
                      <a:r>
                        <a:rPr lang="fr-FR" sz="900">
                          <a:solidFill>
                            <a:schemeClr val="dk1"/>
                          </a:solidFill>
                        </a:rPr>
                        <a:t>n/a</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 </a:t>
                      </a:r>
                      <a:r>
                        <a:rPr lang="fr-FR" sz="900">
                          <a:solidFill>
                            <a:schemeClr val="dk1"/>
                          </a:solidFill>
                        </a:rPr>
                        <a:t>aucune</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200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FS4.3: Protéger des perturbations électro-magnétiques</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Epaisseur de la couche protectrice</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&gt;1mm</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0%</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319925">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900" u="none" cap="none" strike="noStrike">
                          <a:latin typeface="Arial"/>
                          <a:ea typeface="Arial"/>
                          <a:cs typeface="Arial"/>
                          <a:sym typeface="Arial"/>
                        </a:rPr>
                        <a:t>FP5: Se raccorder au faisceau</a:t>
                      </a:r>
                      <a:endParaRPr b="1"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 </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compatibilité</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n/a</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900" u="none" cap="none" strike="noStrike">
                          <a:latin typeface="Arial"/>
                          <a:ea typeface="Arial"/>
                          <a:cs typeface="Arial"/>
                          <a:sym typeface="Arial"/>
                        </a:rPr>
                        <a:t>0%</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319925">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900" u="none" cap="none" strike="noStrike">
                          <a:latin typeface="Arial"/>
                          <a:ea typeface="Arial"/>
                          <a:cs typeface="Arial"/>
                          <a:sym typeface="Arial"/>
                        </a:rPr>
                        <a:t>FC2: Respecter le règlement</a:t>
                      </a:r>
                      <a:endParaRPr b="1"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9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bl>
          </a:graphicData>
        </a:graphic>
      </p:graphicFrame>
      <p:pic>
        <p:nvPicPr>
          <p:cNvPr id="848" name="Google Shape;848;g5b494d2df6_0_446"/>
          <p:cNvPicPr preferRelativeResize="0"/>
          <p:nvPr/>
        </p:nvPicPr>
        <p:blipFill>
          <a:blip r:embed="rId5">
            <a:alphaModFix/>
          </a:blip>
          <a:stretch>
            <a:fillRect/>
          </a:stretch>
        </p:blipFill>
        <p:spPr>
          <a:xfrm>
            <a:off x="8534400" y="0"/>
            <a:ext cx="609600" cy="771640"/>
          </a:xfrm>
          <a:prstGeom prst="rect">
            <a:avLst/>
          </a:prstGeom>
          <a:noFill/>
          <a:ln>
            <a:noFill/>
          </a:ln>
        </p:spPr>
      </p:pic>
      <p:sp>
        <p:nvSpPr>
          <p:cNvPr id="849" name="Google Shape;849;g5b494d2df6_0_446"/>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850" name="Google Shape;850;g5b494d2df6_0_446"/>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54" name="Shape 854"/>
        <p:cNvGrpSpPr/>
        <p:nvPr/>
      </p:nvGrpSpPr>
      <p:grpSpPr>
        <a:xfrm>
          <a:off x="0" y="0"/>
          <a:ext cx="0" cy="0"/>
          <a:chOff x="0" y="0"/>
          <a:chExt cx="0" cy="0"/>
        </a:xfrm>
      </p:grpSpPr>
      <p:sp>
        <p:nvSpPr>
          <p:cNvPr id="855" name="Google Shape;855;g5b6d2886cc_12_0"/>
          <p:cNvSpPr txBox="1"/>
          <p:nvPr/>
        </p:nvSpPr>
        <p:spPr>
          <a:xfrm>
            <a:off x="0" y="595000"/>
            <a:ext cx="9144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Carte avant</a:t>
            </a:r>
            <a:endParaRPr b="1" sz="1200"/>
          </a:p>
          <a:p>
            <a:pPr indent="0" lvl="0" marL="0" marR="0" rtl="0" algn="l">
              <a:lnSpc>
                <a:spcPct val="100000"/>
              </a:lnSpc>
              <a:spcBef>
                <a:spcPts val="0"/>
              </a:spcBef>
              <a:spcAft>
                <a:spcPts val="0"/>
              </a:spcAft>
              <a:buNone/>
            </a:pPr>
            <a:r>
              <a:t/>
            </a:r>
            <a:endParaRPr b="1" sz="1200"/>
          </a:p>
        </p:txBody>
      </p:sp>
      <p:sp>
        <p:nvSpPr>
          <p:cNvPr id="856" name="Google Shape;856;g5b6d2886cc_12_0"/>
          <p:cNvSpPr txBox="1"/>
          <p:nvPr/>
        </p:nvSpPr>
        <p:spPr>
          <a:xfrm>
            <a:off x="7632075" y="91325"/>
            <a:ext cx="902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BMR</a:t>
            </a:r>
            <a:endParaRPr/>
          </a:p>
        </p:txBody>
      </p:sp>
      <p:sp>
        <p:nvSpPr>
          <p:cNvPr id="857" name="Google Shape;857;g5b6d2886cc_12_0"/>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fr-FR" sz="2400" u="sng" cap="none" strike="noStrike">
                <a:solidFill>
                  <a:srgbClr val="C00000"/>
                </a:solidFill>
                <a:latin typeface="Calibri"/>
                <a:ea typeface="Calibri"/>
                <a:cs typeface="Calibri"/>
                <a:sym typeface="Calibri"/>
              </a:rPr>
              <a:t>TOP Pré-Dim :</a:t>
            </a:r>
            <a:r>
              <a:rPr b="1" i="0" lang="fr-FR" sz="2400" u="sng" cap="none" strike="noStrike">
                <a:solidFill>
                  <a:srgbClr val="000000"/>
                </a:solidFill>
                <a:latin typeface="Calibri"/>
                <a:ea typeface="Calibri"/>
                <a:cs typeface="Calibri"/>
                <a:sym typeface="Calibri"/>
              </a:rPr>
              <a:t> </a:t>
            </a:r>
            <a:r>
              <a:rPr b="1" lang="fr-FR" sz="2400" u="sng">
                <a:solidFill>
                  <a:srgbClr val="CC0000"/>
                </a:solidFill>
                <a:latin typeface="Calibri"/>
                <a:ea typeface="Calibri"/>
                <a:cs typeface="Calibri"/>
                <a:sym typeface="Calibri"/>
              </a:rPr>
              <a:t>SEISM</a:t>
            </a:r>
            <a:endParaRPr b="0" i="0" sz="2400" u="none" cap="none" strike="noStrike">
              <a:solidFill>
                <a:srgbClr val="000000"/>
              </a:solidFill>
              <a:highlight>
                <a:srgbClr val="FF0000"/>
              </a:highlight>
              <a:latin typeface="Arial"/>
              <a:ea typeface="Arial"/>
              <a:cs typeface="Arial"/>
              <a:sym typeface="Arial"/>
            </a:endParaRPr>
          </a:p>
        </p:txBody>
      </p:sp>
      <p:sp>
        <p:nvSpPr>
          <p:cNvPr id="858" name="Google Shape;858;g5b6d2886cc_12_0"/>
          <p:cNvSpPr/>
          <p:nvPr/>
        </p:nvSpPr>
        <p:spPr>
          <a:xfrm>
            <a:off x="0" y="1056700"/>
            <a:ext cx="5624400" cy="5801400"/>
          </a:xfrm>
          <a:prstGeom prst="rect">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Architecture</a:t>
            </a:r>
            <a:r>
              <a:rPr b="1" lang="fr-FR" sz="1200"/>
              <a:t>s possibles etudiés</a:t>
            </a:r>
            <a:endParaRPr b="1" sz="1200"/>
          </a:p>
          <a:p>
            <a:pPr indent="0" lvl="0" marL="0" marR="0" rtl="0" algn="l">
              <a:lnSpc>
                <a:spcPct val="100000"/>
              </a:lnSpc>
              <a:spcBef>
                <a:spcPts val="0"/>
              </a:spcBef>
              <a:spcAft>
                <a:spcPts val="0"/>
              </a:spcAft>
              <a:buNone/>
            </a:pPr>
            <a:r>
              <a:t/>
            </a:r>
            <a:endParaRPr b="1" sz="1200"/>
          </a:p>
          <a:p>
            <a:pPr indent="6569999" lvl="0" marL="0" marR="0" rtl="0" algn="l">
              <a:lnSpc>
                <a:spcPct val="100000"/>
              </a:lnSpc>
              <a:spcBef>
                <a:spcPts val="0"/>
              </a:spcBef>
              <a:spcAft>
                <a:spcPts val="0"/>
              </a:spcAft>
              <a:buClr>
                <a:srgbClr val="000000"/>
              </a:buClr>
              <a:buSzPts val="12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g5b6d2886cc_12_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860" name="Google Shape;860;g5b6d2886cc_12_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pic>
        <p:nvPicPr>
          <p:cNvPr id="861" name="Google Shape;861;g5b6d2886cc_12_0"/>
          <p:cNvPicPr preferRelativeResize="0"/>
          <p:nvPr/>
        </p:nvPicPr>
        <p:blipFill>
          <a:blip r:embed="rId4">
            <a:alphaModFix/>
          </a:blip>
          <a:stretch>
            <a:fillRect/>
          </a:stretch>
        </p:blipFill>
        <p:spPr>
          <a:xfrm>
            <a:off x="8705325" y="31350"/>
            <a:ext cx="438675" cy="555281"/>
          </a:xfrm>
          <a:prstGeom prst="rect">
            <a:avLst/>
          </a:prstGeom>
          <a:noFill/>
          <a:ln>
            <a:noFill/>
          </a:ln>
        </p:spPr>
      </p:pic>
      <p:sp>
        <p:nvSpPr>
          <p:cNvPr id="862" name="Google Shape;862;g5b6d2886cc_12_0"/>
          <p:cNvSpPr/>
          <p:nvPr/>
        </p:nvSpPr>
        <p:spPr>
          <a:xfrm>
            <a:off x="5624400" y="1065075"/>
            <a:ext cx="3519600" cy="5801400"/>
          </a:xfrm>
          <a:prstGeom prst="rect">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Architecture ch</a:t>
            </a:r>
            <a:r>
              <a:rPr b="1" lang="fr-FR" sz="1200"/>
              <a:t>oisi : Motoréducteur</a:t>
            </a:r>
            <a:endParaRPr b="1" sz="1200"/>
          </a:p>
          <a:p>
            <a:pPr indent="0" lvl="0" marL="0" marR="0" rtl="0" algn="l">
              <a:lnSpc>
                <a:spcPct val="100000"/>
              </a:lnSpc>
              <a:spcBef>
                <a:spcPts val="0"/>
              </a:spcBef>
              <a:spcAft>
                <a:spcPts val="0"/>
              </a:spcAft>
              <a:buNone/>
            </a:pPr>
            <a:r>
              <a:t/>
            </a:r>
            <a:endParaRPr b="1" sz="1200"/>
          </a:p>
          <a:p>
            <a:pPr indent="-353400" lvl="0" marL="457200" marR="0" rtl="0" algn="l">
              <a:lnSpc>
                <a:spcPct val="100000"/>
              </a:lnSpc>
              <a:spcBef>
                <a:spcPts val="0"/>
              </a:spcBef>
              <a:spcAft>
                <a:spcPts val="0"/>
              </a:spcAft>
              <a:buSzPts val="1200"/>
              <a:buChar char="●"/>
            </a:pPr>
            <a:r>
              <a:rPr b="1" lang="fr-FR" sz="1200"/>
              <a:t>Prix : 733,00€ TTC</a:t>
            </a:r>
            <a:endParaRPr b="1" sz="1200"/>
          </a:p>
          <a:p>
            <a:pPr indent="-353400" lvl="0" marL="457200" marR="0" rtl="0" algn="l">
              <a:lnSpc>
                <a:spcPct val="100000"/>
              </a:lnSpc>
              <a:spcBef>
                <a:spcPts val="0"/>
              </a:spcBef>
              <a:spcAft>
                <a:spcPts val="0"/>
              </a:spcAft>
              <a:buSzPts val="1200"/>
              <a:buChar char="●"/>
            </a:pPr>
            <a:r>
              <a:rPr b="1" lang="fr-FR" sz="1200"/>
              <a:t>Rapidité : </a:t>
            </a:r>
            <a:r>
              <a:rPr b="1" lang="fr-FR" sz="1200">
                <a:solidFill>
                  <a:schemeClr val="dk1"/>
                </a:solidFill>
              </a:rPr>
              <a:t>~100ms</a:t>
            </a:r>
            <a:endParaRPr b="1" sz="1200">
              <a:solidFill>
                <a:schemeClr val="dk1"/>
              </a:solidFill>
            </a:endParaRPr>
          </a:p>
          <a:p>
            <a:pPr indent="-353400" lvl="0" marL="457200" marR="0" rtl="0" algn="l">
              <a:lnSpc>
                <a:spcPct val="100000"/>
              </a:lnSpc>
              <a:spcBef>
                <a:spcPts val="0"/>
              </a:spcBef>
              <a:spcAft>
                <a:spcPts val="0"/>
              </a:spcAft>
              <a:buSzPts val="1200"/>
              <a:buChar char="●"/>
            </a:pPr>
            <a:r>
              <a:rPr b="1" lang="fr-FR" sz="1200"/>
              <a:t>Volume : 285cm^3 pour le motoréducteur</a:t>
            </a:r>
            <a:endParaRPr b="1" sz="1200"/>
          </a:p>
          <a:p>
            <a:pPr indent="-353400" lvl="0" marL="457200" marR="0" rtl="0" algn="l">
              <a:lnSpc>
                <a:spcPct val="100000"/>
              </a:lnSpc>
              <a:spcBef>
                <a:spcPts val="0"/>
              </a:spcBef>
              <a:spcAft>
                <a:spcPts val="0"/>
              </a:spcAft>
              <a:buSzPts val="1200"/>
              <a:buChar char="●"/>
            </a:pPr>
            <a:r>
              <a:rPr b="1" lang="fr-FR" sz="1200"/>
              <a:t>Maîtrise par l’écurie : 90%</a:t>
            </a:r>
            <a:endParaRPr b="1" sz="1200"/>
          </a:p>
          <a:p>
            <a:pPr indent="-353400" lvl="0" marL="457200" marR="0" rtl="0" algn="l">
              <a:lnSpc>
                <a:spcPct val="100000"/>
              </a:lnSpc>
              <a:spcBef>
                <a:spcPts val="0"/>
              </a:spcBef>
              <a:spcAft>
                <a:spcPts val="0"/>
              </a:spcAft>
              <a:buSzPts val="1200"/>
              <a:buChar char="●"/>
            </a:pPr>
            <a:r>
              <a:rPr b="1" lang="fr-FR" sz="1200"/>
              <a:t>Temps de Conception : rapide</a:t>
            </a:r>
            <a:endParaRPr b="1" sz="1200"/>
          </a:p>
          <a:p>
            <a:pPr indent="-353400" lvl="0" marL="457200" marR="0" rtl="0" algn="l">
              <a:lnSpc>
                <a:spcPct val="100000"/>
              </a:lnSpc>
              <a:spcBef>
                <a:spcPts val="0"/>
              </a:spcBef>
              <a:spcAft>
                <a:spcPts val="0"/>
              </a:spcAft>
              <a:buSzPts val="1200"/>
              <a:buChar char="●"/>
            </a:pPr>
            <a:r>
              <a:rPr b="1" lang="fr-FR" sz="1200"/>
              <a:t>Robustesse : Construction robust</a:t>
            </a:r>
            <a:br>
              <a:rPr b="1" lang="fr-FR" sz="1200"/>
            </a:br>
            <a:r>
              <a:rPr b="1" lang="fr-FR" sz="1200"/>
              <a:t>Points FS (Design Event) : Peut être </a:t>
            </a:r>
            <a:endParaRPr b="1" sz="1200"/>
          </a:p>
          <a:p>
            <a:pPr indent="-353400" lvl="0" marL="457200" marR="0" rtl="0" algn="l">
              <a:lnSpc>
                <a:spcPct val="100000"/>
              </a:lnSpc>
              <a:spcBef>
                <a:spcPts val="0"/>
              </a:spcBef>
              <a:spcAft>
                <a:spcPts val="0"/>
              </a:spcAft>
              <a:buSzPts val="1200"/>
              <a:buChar char="●"/>
            </a:pPr>
            <a:r>
              <a:rPr b="1" lang="fr-FR" sz="1200"/>
              <a:t>bien exploré</a:t>
            </a:r>
            <a:endParaRPr b="1" sz="1200"/>
          </a:p>
          <a:p>
            <a:pPr indent="-353400" lvl="0" marL="457200" marR="0" rtl="0" algn="l">
              <a:lnSpc>
                <a:spcPct val="100000"/>
              </a:lnSpc>
              <a:spcBef>
                <a:spcPts val="0"/>
              </a:spcBef>
              <a:spcAft>
                <a:spcPts val="0"/>
              </a:spcAft>
              <a:buSzPts val="1200"/>
              <a:buChar char="●"/>
            </a:pPr>
            <a:r>
              <a:rPr b="1" lang="fr-FR" sz="1200"/>
              <a:t>Masse : </a:t>
            </a:r>
            <a:r>
              <a:rPr b="1" lang="fr-FR" sz="1200"/>
              <a:t>1,09kg (moteureducteur ca. 500g) + ca. 300g de cable</a:t>
            </a:r>
            <a:endParaRPr b="1" sz="1200"/>
          </a:p>
          <a:p>
            <a:pPr indent="0" lvl="0" marL="0" marR="0" rtl="0" algn="l">
              <a:lnSpc>
                <a:spcPct val="100000"/>
              </a:lnSpc>
              <a:spcBef>
                <a:spcPts val="0"/>
              </a:spcBef>
              <a:spcAft>
                <a:spcPts val="0"/>
              </a:spcAft>
              <a:buNone/>
            </a:pPr>
            <a:r>
              <a:t/>
            </a:r>
            <a:endParaRPr b="1" sz="1200"/>
          </a:p>
          <a:p>
            <a:pPr indent="-353400" lvl="0" marL="457200" marR="0" rtl="0" algn="l">
              <a:lnSpc>
                <a:spcPct val="100000"/>
              </a:lnSpc>
              <a:spcBef>
                <a:spcPts val="0"/>
              </a:spcBef>
              <a:spcAft>
                <a:spcPts val="0"/>
              </a:spcAft>
              <a:buSzPts val="1200"/>
              <a:buChar char="●"/>
            </a:pPr>
            <a:r>
              <a:rPr b="1" lang="fr-FR" sz="1200"/>
              <a:t>Details :</a:t>
            </a:r>
            <a:endParaRPr b="1" sz="1200"/>
          </a:p>
          <a:p>
            <a:pPr indent="-342900" lvl="1" marL="809999" marR="0" rtl="0" algn="l">
              <a:lnSpc>
                <a:spcPct val="100000"/>
              </a:lnSpc>
              <a:spcBef>
                <a:spcPts val="0"/>
              </a:spcBef>
              <a:spcAft>
                <a:spcPts val="0"/>
              </a:spcAft>
              <a:buSzPts val="1200"/>
              <a:buChar char="○"/>
            </a:pPr>
            <a:r>
              <a:rPr b="1" lang="fr-FR" sz="1200"/>
              <a:t>Mauvaise compatibilité entre Arduino et Shield</a:t>
            </a:r>
            <a:endParaRPr b="1" sz="1200"/>
          </a:p>
          <a:p>
            <a:pPr indent="6569999" lvl="0" marL="0" marR="0" rtl="0" algn="l">
              <a:lnSpc>
                <a:spcPct val="100000"/>
              </a:lnSpc>
              <a:spcBef>
                <a:spcPts val="0"/>
              </a:spcBef>
              <a:spcAft>
                <a:spcPts val="0"/>
              </a:spcAft>
              <a:buClr>
                <a:srgbClr val="000000"/>
              </a:buClr>
              <a:buSzPts val="12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63" name="Google Shape;863;g5b6d2886cc_12_0" title="Graphique"/>
          <p:cNvPicPr preferRelativeResize="0"/>
          <p:nvPr/>
        </p:nvPicPr>
        <p:blipFill>
          <a:blip r:embed="rId5">
            <a:alphaModFix/>
          </a:blip>
          <a:stretch>
            <a:fillRect/>
          </a:stretch>
        </p:blipFill>
        <p:spPr>
          <a:xfrm>
            <a:off x="0" y="1762475"/>
            <a:ext cx="5624400" cy="384334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67" name="Shape 867"/>
        <p:cNvGrpSpPr/>
        <p:nvPr/>
      </p:nvGrpSpPr>
      <p:grpSpPr>
        <a:xfrm>
          <a:off x="0" y="0"/>
          <a:ext cx="0" cy="0"/>
          <a:chOff x="0" y="0"/>
          <a:chExt cx="0" cy="0"/>
        </a:xfrm>
      </p:grpSpPr>
      <p:sp>
        <p:nvSpPr>
          <p:cNvPr id="868" name="Google Shape;868;g5b6d2886cc_1_29"/>
          <p:cNvSpPr txBox="1"/>
          <p:nvPr/>
        </p:nvSpPr>
        <p:spPr>
          <a:xfrm>
            <a:off x="0" y="0"/>
            <a:ext cx="9144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2381E"/>
                </a:solidFill>
                <a:latin typeface="Calibri"/>
                <a:ea typeface="Calibri"/>
                <a:cs typeface="Calibri"/>
                <a:sym typeface="Calibri"/>
              </a:rPr>
              <a:t>TOP Pré-Dim </a:t>
            </a:r>
            <a:endParaRPr b="0" i="0" sz="1400" u="none" cap="none" strike="noStrike">
              <a:solidFill>
                <a:schemeClr val="dk1"/>
              </a:solidFill>
              <a:latin typeface="Arial"/>
              <a:ea typeface="Arial"/>
              <a:cs typeface="Arial"/>
              <a:sym typeface="Arial"/>
            </a:endParaRPr>
          </a:p>
        </p:txBody>
      </p:sp>
      <p:sp>
        <p:nvSpPr>
          <p:cNvPr id="869" name="Google Shape;869;g5b6d2886cc_1_29"/>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870" name="Google Shape;870;g5b6d2886cc_1_29"/>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871" name="Google Shape;871;g5b6d2886cc_1_29"/>
          <p:cNvSpPr txBox="1"/>
          <p:nvPr/>
        </p:nvSpPr>
        <p:spPr>
          <a:xfrm>
            <a:off x="970950" y="1348525"/>
            <a:ext cx="6345600" cy="415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a:t>Etat du projet : sous contrôle</a:t>
            </a:r>
            <a:endParaRPr b="1"/>
          </a:p>
          <a:p>
            <a:pPr indent="0" lvl="0" marL="0" marR="0" rtl="0" algn="l">
              <a:lnSpc>
                <a:spcPct val="100000"/>
              </a:lnSpc>
              <a:spcBef>
                <a:spcPts val="0"/>
              </a:spcBef>
              <a:spcAft>
                <a:spcPts val="0"/>
              </a:spcAft>
              <a:buNone/>
            </a:pPr>
            <a:r>
              <a:t/>
            </a:r>
            <a:endParaRPr b="1"/>
          </a:p>
          <a:p>
            <a:pPr indent="0" lvl="0" marL="0" marR="0" rtl="0" algn="l">
              <a:lnSpc>
                <a:spcPct val="100000"/>
              </a:lnSpc>
              <a:spcBef>
                <a:spcPts val="0"/>
              </a:spcBef>
              <a:spcAft>
                <a:spcPts val="0"/>
              </a:spcAft>
              <a:buNone/>
            </a:pPr>
            <a:r>
              <a:rPr b="1" lang="fr-FR"/>
              <a:t>Prochain Top : </a:t>
            </a:r>
            <a:r>
              <a:rPr b="1" lang="fr-FR" u="sng"/>
              <a:t>Top Appro</a:t>
            </a:r>
            <a:endParaRPr b="1" u="sng"/>
          </a:p>
          <a:p>
            <a:pPr indent="0" lvl="0" marL="0" marR="0" rtl="0" algn="l">
              <a:lnSpc>
                <a:spcPct val="100000"/>
              </a:lnSpc>
              <a:spcBef>
                <a:spcPts val="0"/>
              </a:spcBef>
              <a:spcAft>
                <a:spcPts val="0"/>
              </a:spcAft>
              <a:buNone/>
            </a:pPr>
            <a:r>
              <a:rPr b="1" lang="fr-FR"/>
              <a:t>Date : </a:t>
            </a:r>
            <a:r>
              <a:rPr b="1" lang="fr-FR" u="sng"/>
              <a:t>27 juin</a:t>
            </a:r>
            <a:endParaRPr b="1" u="sng"/>
          </a:p>
          <a:p>
            <a:pPr indent="0" lvl="0" marL="0" marR="0" rtl="0" algn="l">
              <a:lnSpc>
                <a:spcPct val="100000"/>
              </a:lnSpc>
              <a:spcBef>
                <a:spcPts val="0"/>
              </a:spcBef>
              <a:spcAft>
                <a:spcPts val="0"/>
              </a:spcAft>
              <a:buNone/>
            </a:pPr>
            <a:r>
              <a:rPr b="1" lang="fr-FR"/>
              <a:t>Objectifs techniques : </a:t>
            </a:r>
            <a:r>
              <a:rPr b="1" lang="fr-FR" u="sng"/>
              <a:t>aucun</a:t>
            </a:r>
            <a:endParaRPr b="1" u="sng"/>
          </a:p>
          <a:p>
            <a:pPr indent="0" lvl="0" marL="0" marR="0" rtl="0" algn="l">
              <a:lnSpc>
                <a:spcPct val="100000"/>
              </a:lnSpc>
              <a:spcBef>
                <a:spcPts val="0"/>
              </a:spcBef>
              <a:spcAft>
                <a:spcPts val="0"/>
              </a:spcAft>
              <a:buNone/>
            </a:pPr>
            <a:r>
              <a:rPr b="1" lang="fr-FR"/>
              <a:t>Objectifs pédagogiques : </a:t>
            </a:r>
            <a:r>
              <a:rPr b="1" lang="fr-FR" u="sng"/>
              <a:t>vérifier le contenu EpsaBox</a:t>
            </a:r>
            <a:endParaRPr b="1" u="sng"/>
          </a:p>
          <a:p>
            <a:pPr indent="0" lvl="0" marL="0" marR="0" rtl="0" algn="l">
              <a:lnSpc>
                <a:spcPct val="100000"/>
              </a:lnSpc>
              <a:spcBef>
                <a:spcPts val="0"/>
              </a:spcBef>
              <a:spcAft>
                <a:spcPts val="0"/>
              </a:spcAft>
              <a:buNone/>
            </a:pPr>
            <a:r>
              <a:t/>
            </a:r>
            <a:endParaRPr b="1"/>
          </a:p>
          <a:p>
            <a:pPr indent="0" lvl="0" marL="0" marR="0" rtl="0" algn="l">
              <a:lnSpc>
                <a:spcPct val="100000"/>
              </a:lnSpc>
              <a:spcBef>
                <a:spcPts val="0"/>
              </a:spcBef>
              <a:spcAft>
                <a:spcPts val="0"/>
              </a:spcAft>
              <a:buNone/>
            </a:pPr>
            <a:r>
              <a:rPr b="1" lang="fr-FR"/>
              <a:t>Livrables attendus :</a:t>
            </a:r>
            <a:endParaRPr b="1"/>
          </a:p>
          <a:p>
            <a:pPr indent="-317500" lvl="0" marL="457200" marR="0" rtl="0" algn="l">
              <a:lnSpc>
                <a:spcPct val="100000"/>
              </a:lnSpc>
              <a:spcBef>
                <a:spcPts val="0"/>
              </a:spcBef>
              <a:spcAft>
                <a:spcPts val="0"/>
              </a:spcAft>
              <a:buSzPts val="1400"/>
              <a:buChar char="-"/>
            </a:pPr>
            <a:r>
              <a:rPr b="1" lang="fr-FR" u="sng"/>
              <a:t>D2I</a:t>
            </a:r>
            <a:endParaRPr b="1" u="sng"/>
          </a:p>
          <a:p>
            <a:pPr indent="-317500" lvl="0" marL="457200" marR="0" rtl="0" algn="l">
              <a:lnSpc>
                <a:spcPct val="100000"/>
              </a:lnSpc>
              <a:spcBef>
                <a:spcPts val="0"/>
              </a:spcBef>
              <a:spcAft>
                <a:spcPts val="0"/>
              </a:spcAft>
              <a:buSzPts val="1400"/>
              <a:buChar char="-"/>
            </a:pPr>
            <a:r>
              <a:rPr b="1" lang="fr-FR" u="sng"/>
              <a:t>MSP</a:t>
            </a:r>
            <a:endParaRPr b="1" u="sng"/>
          </a:p>
          <a:p>
            <a:pPr indent="-317500" lvl="0" marL="457200" marR="0" rtl="0" algn="l">
              <a:lnSpc>
                <a:spcPct val="100000"/>
              </a:lnSpc>
              <a:spcBef>
                <a:spcPts val="0"/>
              </a:spcBef>
              <a:spcAft>
                <a:spcPts val="0"/>
              </a:spcAft>
              <a:buSzPts val="1400"/>
              <a:buChar char="-"/>
            </a:pPr>
            <a:r>
              <a:rPr b="1" lang="fr-FR" u="sng"/>
              <a:t>CdCF</a:t>
            </a:r>
            <a:endParaRPr b="1" u="sng"/>
          </a:p>
          <a:p>
            <a:pPr indent="-317500" lvl="0" marL="457200" marR="0" rtl="0" algn="l">
              <a:lnSpc>
                <a:spcPct val="100000"/>
              </a:lnSpc>
              <a:spcBef>
                <a:spcPts val="0"/>
              </a:spcBef>
              <a:spcAft>
                <a:spcPts val="0"/>
              </a:spcAft>
              <a:buSzPts val="1400"/>
              <a:buChar char="-"/>
            </a:pPr>
            <a:r>
              <a:t/>
            </a:r>
            <a:endParaRPr b="1" u="sng"/>
          </a:p>
          <a:p>
            <a:pPr indent="-317500" lvl="0" marL="457200" marR="0" rtl="0" algn="l">
              <a:lnSpc>
                <a:spcPct val="100000"/>
              </a:lnSpc>
              <a:spcBef>
                <a:spcPts val="0"/>
              </a:spcBef>
              <a:spcAft>
                <a:spcPts val="0"/>
              </a:spcAft>
              <a:buSzPts val="1400"/>
              <a:buChar char="-"/>
            </a:pPr>
            <a:r>
              <a:rPr b="1" lang="fr-FR" u="sng"/>
              <a:t>MSP S0</a:t>
            </a:r>
            <a:endParaRPr b="1" u="sng"/>
          </a:p>
          <a:p>
            <a:pPr indent="-317500" lvl="0" marL="457200" marR="0" rtl="0" algn="l">
              <a:lnSpc>
                <a:spcPct val="100000"/>
              </a:lnSpc>
              <a:spcBef>
                <a:spcPts val="0"/>
              </a:spcBef>
              <a:spcAft>
                <a:spcPts val="0"/>
              </a:spcAft>
              <a:buSzPts val="1400"/>
              <a:buChar char="-"/>
            </a:pPr>
            <a:r>
              <a:rPr b="1" lang="fr-FR" u="sng"/>
              <a:t>Fiche technique préliminaire S0</a:t>
            </a:r>
            <a:endParaRPr b="1" u="sng"/>
          </a:p>
          <a:p>
            <a:pPr indent="0" lvl="0" marL="0" marR="0" rtl="0" algn="l">
              <a:lnSpc>
                <a:spcPct val="100000"/>
              </a:lnSpc>
              <a:spcBef>
                <a:spcPts val="0"/>
              </a:spcBef>
              <a:spcAft>
                <a:spcPts val="0"/>
              </a:spcAft>
              <a:buNone/>
            </a:pPr>
            <a:r>
              <a:t/>
            </a:r>
            <a:endParaRPr b="1" u="sng"/>
          </a:p>
          <a:p>
            <a:pPr indent="0" lvl="0" marL="0" marR="0" rtl="0" algn="l">
              <a:lnSpc>
                <a:spcPct val="100000"/>
              </a:lnSpc>
              <a:spcBef>
                <a:spcPts val="0"/>
              </a:spcBef>
              <a:spcAft>
                <a:spcPts val="0"/>
              </a:spcAft>
              <a:buNone/>
            </a:pPr>
            <a:r>
              <a:rPr b="1" lang="fr-FR"/>
              <a:t>Issue : </a:t>
            </a:r>
            <a:r>
              <a:rPr b="1" lang="fr-FR" u="sng"/>
              <a:t>Ouverture du budget ISYrun</a:t>
            </a:r>
            <a:endParaRPr b="1" u="sng"/>
          </a:p>
          <a:p>
            <a:pPr indent="-196850" lvl="0" marL="42545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75" name="Shape 875"/>
        <p:cNvGrpSpPr/>
        <p:nvPr/>
      </p:nvGrpSpPr>
      <p:grpSpPr>
        <a:xfrm>
          <a:off x="0" y="0"/>
          <a:ext cx="0" cy="0"/>
          <a:chOff x="0" y="0"/>
          <a:chExt cx="0" cy="0"/>
        </a:xfrm>
      </p:grpSpPr>
      <p:sp>
        <p:nvSpPr>
          <p:cNvPr id="876" name="Google Shape;876;g5b6d2886cc_1_135"/>
          <p:cNvSpPr txBox="1"/>
          <p:nvPr/>
        </p:nvSpPr>
        <p:spPr>
          <a:xfrm>
            <a:off x="0" y="0"/>
            <a:ext cx="9144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2381E"/>
                </a:solidFill>
                <a:latin typeface="Calibri"/>
                <a:ea typeface="Calibri"/>
                <a:cs typeface="Calibri"/>
                <a:sym typeface="Calibri"/>
              </a:rPr>
              <a:t>TOP Pré-Dim </a:t>
            </a:r>
            <a:endParaRPr b="0" i="0" sz="1400" u="none" cap="none" strike="noStrike">
              <a:solidFill>
                <a:schemeClr val="dk1"/>
              </a:solidFill>
              <a:latin typeface="Arial"/>
              <a:ea typeface="Arial"/>
              <a:cs typeface="Arial"/>
              <a:sym typeface="Arial"/>
            </a:endParaRPr>
          </a:p>
        </p:txBody>
      </p:sp>
      <p:pic>
        <p:nvPicPr>
          <p:cNvPr id="877" name="Google Shape;877;g5b6d2886cc_1_135"/>
          <p:cNvPicPr preferRelativeResize="0"/>
          <p:nvPr/>
        </p:nvPicPr>
        <p:blipFill>
          <a:blip r:embed="rId4">
            <a:alphaModFix/>
          </a:blip>
          <a:stretch>
            <a:fillRect/>
          </a:stretch>
        </p:blipFill>
        <p:spPr>
          <a:xfrm>
            <a:off x="2395538" y="2909881"/>
            <a:ext cx="4352925" cy="1038225"/>
          </a:xfrm>
          <a:prstGeom prst="rect">
            <a:avLst/>
          </a:prstGeom>
          <a:noFill/>
          <a:ln>
            <a:noFill/>
          </a:ln>
        </p:spPr>
      </p:pic>
      <p:sp>
        <p:nvSpPr>
          <p:cNvPr id="878" name="Google Shape;878;g5b6d2886cc_1_135"/>
          <p:cNvSpPr txBox="1"/>
          <p:nvPr/>
        </p:nvSpPr>
        <p:spPr>
          <a:xfrm>
            <a:off x="8114100" y="6544800"/>
            <a:ext cx="10299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Calibri"/>
                <a:ea typeface="Calibri"/>
                <a:cs typeface="Calibri"/>
                <a:sym typeface="Calibri"/>
              </a:rPr>
              <a:t>Version 3.0</a:t>
            </a:r>
            <a:endParaRPr>
              <a:latin typeface="Calibri"/>
              <a:ea typeface="Calibri"/>
              <a:cs typeface="Calibri"/>
              <a:sym typeface="Calibri"/>
            </a:endParaRPr>
          </a:p>
        </p:txBody>
      </p:sp>
      <p:sp>
        <p:nvSpPr>
          <p:cNvPr id="879" name="Google Shape;879;g5b6d2886cc_1_135"/>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880" name="Google Shape;880;g5b6d2886cc_1_135"/>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84" name="Shape 884"/>
        <p:cNvGrpSpPr/>
        <p:nvPr/>
      </p:nvGrpSpPr>
      <p:grpSpPr>
        <a:xfrm>
          <a:off x="0" y="0"/>
          <a:ext cx="0" cy="0"/>
          <a:chOff x="0" y="0"/>
          <a:chExt cx="0" cy="0"/>
        </a:xfrm>
      </p:grpSpPr>
      <p:sp>
        <p:nvSpPr>
          <p:cNvPr id="885" name="Google Shape;885;g5b6d2886cc_1_15"/>
          <p:cNvSpPr txBox="1"/>
          <p:nvPr/>
        </p:nvSpPr>
        <p:spPr>
          <a:xfrm>
            <a:off x="0" y="586525"/>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2381E"/>
                </a:solidFill>
                <a:latin typeface="Calibri"/>
                <a:ea typeface="Calibri"/>
                <a:cs typeface="Calibri"/>
                <a:sym typeface="Calibri"/>
              </a:rPr>
              <a:t>TOP Pré-Dim </a:t>
            </a:r>
            <a:endParaRPr b="1" i="0" sz="2400" u="sng" cap="none" strike="noStrike">
              <a:solidFill>
                <a:srgbClr val="C2381E"/>
              </a:solidFill>
              <a:latin typeface="Calibri"/>
              <a:ea typeface="Calibri"/>
              <a:cs typeface="Calibri"/>
              <a:sym typeface="Calibri"/>
            </a:endParaRPr>
          </a:p>
          <a:p>
            <a:pPr indent="0" lvl="0" marL="0" marR="0" rtl="0" algn="ctr">
              <a:lnSpc>
                <a:spcPct val="100000"/>
              </a:lnSpc>
              <a:spcBef>
                <a:spcPts val="0"/>
              </a:spcBef>
              <a:spcAft>
                <a:spcPts val="0"/>
              </a:spcAft>
              <a:buNone/>
            </a:pPr>
            <a:r>
              <a:rPr b="1" lang="fr-FR" sz="2400" u="sng">
                <a:latin typeface="Calibri"/>
                <a:ea typeface="Calibri"/>
                <a:cs typeface="Calibri"/>
                <a:sym typeface="Calibri"/>
              </a:rPr>
              <a:t>Annexe</a:t>
            </a:r>
            <a:endParaRPr b="1" sz="2400" u="sng">
              <a:latin typeface="Calibri"/>
              <a:ea typeface="Calibri"/>
              <a:cs typeface="Calibri"/>
              <a:sym typeface="Calibri"/>
            </a:endParaRPr>
          </a:p>
        </p:txBody>
      </p:sp>
      <p:sp>
        <p:nvSpPr>
          <p:cNvPr id="886" name="Google Shape;886;g5b6d2886cc_1_15"/>
          <p:cNvSpPr txBox="1"/>
          <p:nvPr/>
        </p:nvSpPr>
        <p:spPr>
          <a:xfrm>
            <a:off x="7924799" y="91337"/>
            <a:ext cx="609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2000" u="none" cap="none" strike="noStrike">
                <a:solidFill>
                  <a:srgbClr val="C00000"/>
                </a:solidFill>
                <a:latin typeface="Arial"/>
                <a:ea typeface="Arial"/>
                <a:cs typeface="Arial"/>
                <a:sym typeface="Arial"/>
              </a:rPr>
              <a:t>TRI</a:t>
            </a:r>
            <a:endParaRPr/>
          </a:p>
        </p:txBody>
      </p:sp>
      <p:sp>
        <p:nvSpPr>
          <p:cNvPr id="887" name="Google Shape;887;g5b6d2886cc_1_15"/>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888" name="Google Shape;888;g5b6d2886cc_1_15"/>
          <p:cNvSpPr txBox="1"/>
          <p:nvPr/>
        </p:nvSpPr>
        <p:spPr>
          <a:xfrm>
            <a:off x="970950" y="1348525"/>
            <a:ext cx="3454800" cy="185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a:p>
          <a:p>
            <a:pPr indent="0" lvl="0" marL="0" marR="0" rtl="0" algn="l">
              <a:lnSpc>
                <a:spcPct val="100000"/>
              </a:lnSpc>
              <a:spcBef>
                <a:spcPts val="0"/>
              </a:spcBef>
              <a:spcAft>
                <a:spcPts val="0"/>
              </a:spcAft>
              <a:buNone/>
            </a:pPr>
            <a:r>
              <a:rPr b="1" lang="fr-FR"/>
              <a:t>Aérodynamique</a:t>
            </a:r>
            <a:endParaRPr b="1"/>
          </a:p>
          <a:p>
            <a:pPr indent="0" lvl="0" marL="0" marR="0" rtl="0" algn="l">
              <a:lnSpc>
                <a:spcPct val="100000"/>
              </a:lnSpc>
              <a:spcBef>
                <a:spcPts val="0"/>
              </a:spcBef>
              <a:spcAft>
                <a:spcPts val="0"/>
              </a:spcAft>
              <a:buNone/>
            </a:pPr>
            <a:r>
              <a:rPr b="1" lang="fr-FR"/>
              <a:t>Châssis</a:t>
            </a:r>
            <a:r>
              <a:rPr b="1" lang="fr-FR"/>
              <a:t> équipé :</a:t>
            </a:r>
            <a:endParaRPr b="1"/>
          </a:p>
          <a:p>
            <a:pPr indent="-317500" lvl="0" marL="457200" marR="0" rtl="0" algn="l">
              <a:lnSpc>
                <a:spcPct val="100000"/>
              </a:lnSpc>
              <a:spcBef>
                <a:spcPts val="0"/>
              </a:spcBef>
              <a:spcAft>
                <a:spcPts val="0"/>
              </a:spcAft>
              <a:buSzPts val="1400"/>
              <a:buChar char="-"/>
            </a:pPr>
            <a:r>
              <a:rPr b="1" lang="fr-FR"/>
              <a:t>Pare-Feu</a:t>
            </a:r>
            <a:endParaRPr b="1"/>
          </a:p>
          <a:p>
            <a:pPr indent="-317500" lvl="0" marL="457200" marR="0" rtl="0" algn="l">
              <a:lnSpc>
                <a:spcPct val="100000"/>
              </a:lnSpc>
              <a:spcBef>
                <a:spcPts val="0"/>
              </a:spcBef>
              <a:spcAft>
                <a:spcPts val="0"/>
              </a:spcAft>
              <a:buSzPts val="1400"/>
              <a:buChar char="-"/>
            </a:pPr>
            <a:r>
              <a:rPr b="1" lang="fr-FR"/>
              <a:t>Fond plat</a:t>
            </a:r>
            <a:endParaRPr b="1"/>
          </a:p>
          <a:p>
            <a:pPr indent="-317500" lvl="0" marL="457200" marR="0" rtl="0" algn="l">
              <a:lnSpc>
                <a:spcPct val="100000"/>
              </a:lnSpc>
              <a:spcBef>
                <a:spcPts val="0"/>
              </a:spcBef>
              <a:spcAft>
                <a:spcPts val="0"/>
              </a:spcAft>
              <a:buSzPts val="1400"/>
              <a:buChar char="-"/>
            </a:pPr>
            <a:r>
              <a:rPr b="1" lang="fr-FR"/>
              <a:t>Crash-Box</a:t>
            </a:r>
            <a:endParaRPr b="1"/>
          </a:p>
          <a:p>
            <a:pPr indent="-317500" lvl="0" marL="457200" marR="0" rtl="0" algn="l">
              <a:lnSpc>
                <a:spcPct val="100000"/>
              </a:lnSpc>
              <a:spcBef>
                <a:spcPts val="0"/>
              </a:spcBef>
              <a:spcAft>
                <a:spcPts val="0"/>
              </a:spcAft>
              <a:buSzPts val="1400"/>
              <a:buChar char="-"/>
            </a:pPr>
            <a:r>
              <a:rPr b="1" lang="fr-FR"/>
              <a:t>Support Batterie</a:t>
            </a:r>
            <a:endParaRPr b="1"/>
          </a:p>
          <a:p>
            <a:pPr indent="0" lvl="0" marL="0" marR="0" rtl="0" algn="l">
              <a:lnSpc>
                <a:spcPct val="100000"/>
              </a:lnSpc>
              <a:spcBef>
                <a:spcPts val="0"/>
              </a:spcBef>
              <a:spcAft>
                <a:spcPts val="0"/>
              </a:spcAft>
              <a:buNone/>
            </a:pPr>
            <a:r>
              <a:rPr b="1" lang="fr-FR"/>
              <a:t>LAS</a:t>
            </a:r>
            <a:endParaRPr b="1"/>
          </a:p>
          <a:p>
            <a:pPr indent="0" lvl="0" marL="0" marR="0" rtl="0" algn="l">
              <a:lnSpc>
                <a:spcPct val="100000"/>
              </a:lnSpc>
              <a:spcBef>
                <a:spcPts val="0"/>
              </a:spcBef>
              <a:spcAft>
                <a:spcPts val="0"/>
              </a:spcAft>
              <a:buNone/>
            </a:pPr>
            <a:r>
              <a:rPr b="1" lang="fr-FR"/>
              <a:t>Motorisation</a:t>
            </a:r>
            <a:endParaRPr b="1"/>
          </a:p>
          <a:p>
            <a:pPr indent="-317500" lvl="0" marL="457200" marR="0" rtl="0" algn="l">
              <a:lnSpc>
                <a:spcPct val="100000"/>
              </a:lnSpc>
              <a:spcBef>
                <a:spcPts val="0"/>
              </a:spcBef>
              <a:spcAft>
                <a:spcPts val="0"/>
              </a:spcAft>
              <a:buSzPts val="1400"/>
              <a:buChar char="-"/>
            </a:pPr>
            <a:r>
              <a:rPr b="1" lang="fr-FR"/>
              <a:t>Circuit de carburant</a:t>
            </a:r>
            <a:endParaRPr b="1"/>
          </a:p>
          <a:p>
            <a:pPr indent="-317500" lvl="0" marL="457200" marR="0" rtl="0" algn="l">
              <a:lnSpc>
                <a:spcPct val="100000"/>
              </a:lnSpc>
              <a:spcBef>
                <a:spcPts val="0"/>
              </a:spcBef>
              <a:spcAft>
                <a:spcPts val="0"/>
              </a:spcAft>
              <a:buSzPts val="1400"/>
              <a:buChar char="-"/>
            </a:pPr>
            <a:r>
              <a:rPr b="1" lang="fr-FR"/>
              <a:t>Récupérateur de fluides</a:t>
            </a:r>
            <a:endParaRPr b="1"/>
          </a:p>
          <a:p>
            <a:pPr indent="0" lvl="0" marL="0" marR="0" rtl="0" algn="l">
              <a:lnSpc>
                <a:spcPct val="100000"/>
              </a:lnSpc>
              <a:spcBef>
                <a:spcPts val="0"/>
              </a:spcBef>
              <a:spcAft>
                <a:spcPts val="0"/>
              </a:spcAft>
              <a:buNone/>
            </a:pPr>
            <a:r>
              <a:rPr b="1" lang="fr-FR"/>
              <a:t>SEISM</a:t>
            </a:r>
            <a:endParaRPr b="1"/>
          </a:p>
          <a:p>
            <a:pPr indent="-317500" lvl="0" marL="457200" marR="0" rtl="0" algn="l">
              <a:lnSpc>
                <a:spcPct val="100000"/>
              </a:lnSpc>
              <a:spcBef>
                <a:spcPts val="0"/>
              </a:spcBef>
              <a:spcAft>
                <a:spcPts val="0"/>
              </a:spcAft>
              <a:buSzPts val="1400"/>
              <a:buChar char="-"/>
            </a:pPr>
            <a:r>
              <a:rPr b="1" lang="fr-FR"/>
              <a:t>Carte avant</a:t>
            </a:r>
            <a:endParaRPr b="1"/>
          </a:p>
          <a:p>
            <a:pPr indent="-317500" lvl="0" marL="457200" marR="0" rtl="0" algn="l">
              <a:lnSpc>
                <a:spcPct val="100000"/>
              </a:lnSpc>
              <a:spcBef>
                <a:spcPts val="0"/>
              </a:spcBef>
              <a:spcAft>
                <a:spcPts val="0"/>
              </a:spcAft>
              <a:buSzPts val="1400"/>
              <a:buChar char="-"/>
            </a:pPr>
            <a:r>
              <a:rPr b="1" lang="fr-FR"/>
              <a:t>Tableau de bord</a:t>
            </a:r>
            <a:endParaRPr b="1"/>
          </a:p>
          <a:p>
            <a:pPr indent="-196850" lvl="0" marL="42545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89" name="Google Shape;889;g5b6d2886cc_1_15"/>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890" name="Google Shape;890;g5b6d2886cc_1_15"/>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94" name="Shape 894"/>
        <p:cNvGrpSpPr/>
        <p:nvPr/>
      </p:nvGrpSpPr>
      <p:grpSpPr>
        <a:xfrm>
          <a:off x="0" y="0"/>
          <a:ext cx="0" cy="0"/>
          <a:chOff x="0" y="0"/>
          <a:chExt cx="0" cy="0"/>
        </a:xfrm>
      </p:grpSpPr>
      <p:sp>
        <p:nvSpPr>
          <p:cNvPr id="895" name="Google Shape;895;g5b494d2df6_0_380"/>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t>
            </a:r>
            <a:r>
              <a:rPr b="1" lang="fr-FR" sz="2400" u="sng">
                <a:solidFill>
                  <a:schemeClr val="dk1"/>
                </a:solidFill>
                <a:highlight>
                  <a:srgbClr val="FF0000"/>
                </a:highlight>
                <a:latin typeface="Calibri"/>
                <a:ea typeface="Calibri"/>
                <a:cs typeface="Calibri"/>
                <a:sym typeface="Calibri"/>
              </a:rPr>
              <a:t>Motorisation</a:t>
            </a:r>
            <a:endParaRPr b="0" i="0" sz="2400" u="none" cap="none" strike="noStrike">
              <a:solidFill>
                <a:schemeClr val="dk1"/>
              </a:solidFill>
              <a:highlight>
                <a:srgbClr val="FF0000"/>
              </a:highlight>
              <a:latin typeface="Arial"/>
              <a:ea typeface="Arial"/>
              <a:cs typeface="Arial"/>
              <a:sym typeface="Arial"/>
            </a:endParaRPr>
          </a:p>
        </p:txBody>
      </p:sp>
      <p:sp>
        <p:nvSpPr>
          <p:cNvPr id="896" name="Google Shape;896;g5b494d2df6_0_380"/>
          <p:cNvSpPr txBox="1"/>
          <p:nvPr/>
        </p:nvSpPr>
        <p:spPr>
          <a:xfrm>
            <a:off x="0" y="586625"/>
            <a:ext cx="6638400" cy="2919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Circuit de carburant</a:t>
            </a:r>
            <a:endParaRPr b="1" sz="1200"/>
          </a:p>
          <a:p>
            <a:pPr indent="0" lvl="0" marL="0" marR="0" rtl="0" algn="l">
              <a:lnSpc>
                <a:spcPct val="100000"/>
              </a:lnSpc>
              <a:spcBef>
                <a:spcPts val="0"/>
              </a:spcBef>
              <a:spcAft>
                <a:spcPts val="0"/>
              </a:spcAft>
              <a:buNone/>
            </a:pPr>
            <a:r>
              <a:t/>
            </a:r>
            <a:endParaRPr b="1" sz="1200"/>
          </a:p>
          <a:p>
            <a:pPr indent="0" lvl="0" marL="0" marR="0" rtl="0" algn="l">
              <a:lnSpc>
                <a:spcPct val="100000"/>
              </a:lnSpc>
              <a:spcBef>
                <a:spcPts val="0"/>
              </a:spcBef>
              <a:spcAft>
                <a:spcPts val="0"/>
              </a:spcAft>
              <a:buNone/>
            </a:pPr>
            <a:r>
              <a:t/>
            </a:r>
            <a:endParaRPr b="1" sz="1200"/>
          </a:p>
        </p:txBody>
      </p:sp>
      <p:sp>
        <p:nvSpPr>
          <p:cNvPr id="897" name="Google Shape;897;g5b494d2df6_0_380"/>
          <p:cNvSpPr txBox="1"/>
          <p:nvPr/>
        </p:nvSpPr>
        <p:spPr>
          <a:xfrm>
            <a:off x="75" y="881525"/>
            <a:ext cx="6638400" cy="12849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1200" u="none" cap="none" strike="noStrike">
                <a:solidFill>
                  <a:srgbClr val="000000"/>
                </a:solidFill>
                <a:latin typeface="Arial"/>
                <a:ea typeface="Arial"/>
                <a:cs typeface="Arial"/>
                <a:sym typeface="Arial"/>
              </a:rPr>
              <a:t>Exigences et cas de charges</a:t>
            </a:r>
            <a:endParaRPr b="1" sz="1200"/>
          </a:p>
          <a:p>
            <a:pPr indent="0" lvl="0" marL="0" marR="0" rtl="0" algn="l">
              <a:lnSpc>
                <a:spcPct val="100000"/>
              </a:lnSpc>
              <a:spcBef>
                <a:spcPts val="0"/>
              </a:spcBef>
              <a:spcAft>
                <a:spcPts val="0"/>
              </a:spcAft>
              <a:buNone/>
            </a:pPr>
            <a:r>
              <a:rPr lang="fr-FR" sz="1000"/>
              <a:t>Réussir l’endurance avec un plein en étant le plus léger possible et adapté à l’espace disponible. Pouvoir fournir un débit important lors des phases d’accélération.</a:t>
            </a:r>
            <a:endParaRPr b="0" i="0" sz="1000" u="none" cap="none" strike="noStrike">
              <a:solidFill>
                <a:srgbClr val="000000"/>
              </a:solidFill>
              <a:highlight>
                <a:srgbClr val="FF0000"/>
              </a:highlight>
              <a:latin typeface="Arial"/>
              <a:ea typeface="Arial"/>
              <a:cs typeface="Arial"/>
              <a:sym typeface="Arial"/>
            </a:endParaRPr>
          </a:p>
        </p:txBody>
      </p:sp>
      <p:sp>
        <p:nvSpPr>
          <p:cNvPr id="898" name="Google Shape;898;g5b494d2df6_0_380"/>
          <p:cNvSpPr txBox="1"/>
          <p:nvPr/>
        </p:nvSpPr>
        <p:spPr>
          <a:xfrm>
            <a:off x="7772400" y="91325"/>
            <a:ext cx="762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IGH</a:t>
            </a:r>
            <a:endParaRPr/>
          </a:p>
        </p:txBody>
      </p:sp>
      <p:sp>
        <p:nvSpPr>
          <p:cNvPr id="899" name="Google Shape;899;g5b494d2df6_0_380"/>
          <p:cNvSpPr/>
          <p:nvPr/>
        </p:nvSpPr>
        <p:spPr>
          <a:xfrm>
            <a:off x="8534400" y="-37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900" name="Google Shape;900;g5b494d2df6_0_380"/>
          <p:cNvSpPr/>
          <p:nvPr/>
        </p:nvSpPr>
        <p:spPr>
          <a:xfrm>
            <a:off x="6638400" y="586625"/>
            <a:ext cx="2505600" cy="2338200"/>
          </a:xfrm>
          <a:prstGeom prst="rect">
            <a:avLst/>
          </a:pr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Simulations</a:t>
            </a:r>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000000"/>
                </a:solidFill>
                <a:latin typeface="Arial"/>
                <a:ea typeface="Arial"/>
                <a:cs typeface="Arial"/>
                <a:sym typeface="Arial"/>
              </a:rPr>
              <a:t>Optimum lap : vitesse/RPM moyennes lors de l’endurance sur différents circuits FS</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000000"/>
                </a:solidFill>
                <a:latin typeface="Arial"/>
                <a:ea typeface="Arial"/>
                <a:cs typeface="Arial"/>
                <a:sym typeface="Arial"/>
              </a:rPr>
              <a:t>Données des années précédentes</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000000"/>
                </a:solidFill>
                <a:latin typeface="Arial"/>
                <a:ea typeface="Arial"/>
                <a:cs typeface="Arial"/>
                <a:sym typeface="Arial"/>
              </a:rPr>
              <a:t>-&gt; Calcul du volume nécessaire</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p:txBody>
      </p:sp>
      <p:graphicFrame>
        <p:nvGraphicFramePr>
          <p:cNvPr id="901" name="Google Shape;901;g5b494d2df6_0_380"/>
          <p:cNvGraphicFramePr/>
          <p:nvPr/>
        </p:nvGraphicFramePr>
        <p:xfrm>
          <a:off x="1" y="2166424"/>
          <a:ext cx="3000000" cy="3000000"/>
        </p:xfrm>
        <a:graphic>
          <a:graphicData uri="http://schemas.openxmlformats.org/drawingml/2006/table">
            <a:tbl>
              <a:tblPr bandRow="1" firstRow="1">
                <a:noFill/>
                <a:tableStyleId>{9D46E74F-C03A-45A9-9FC2-EBF74F666B90}</a:tableStyleId>
              </a:tblPr>
              <a:tblGrid>
                <a:gridCol w="1079000"/>
                <a:gridCol w="2011675"/>
                <a:gridCol w="1065725"/>
                <a:gridCol w="777275"/>
                <a:gridCol w="857050"/>
                <a:gridCol w="847825"/>
              </a:tblGrid>
              <a:tr h="379125">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Fonction primaire</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Fonction secondaire</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Critère</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Niveau</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Flexibilité</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Article règlement</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9125">
                <a:tc rowSpan="5">
                  <a:txBody>
                    <a:bodyPr>
                      <a:noAutofit/>
                    </a:bodyPr>
                    <a:lstStyle/>
                    <a:p>
                      <a:pPr indent="0" lvl="0" marL="0" marR="0" rtl="0" algn="l">
                        <a:lnSpc>
                          <a:spcPct val="100000"/>
                        </a:lnSpc>
                        <a:spcBef>
                          <a:spcPts val="0"/>
                        </a:spcBef>
                        <a:spcAft>
                          <a:spcPts val="0"/>
                        </a:spcAft>
                        <a:buClr>
                          <a:srgbClr val="000000"/>
                        </a:buClr>
                        <a:buSzPts val="900"/>
                        <a:buFont typeface="Arial"/>
                        <a:buNone/>
                      </a:pPr>
                      <a:r>
                        <a:rPr b="1" lang="fr-FR" sz="900" u="none" cap="none" strike="noStrike">
                          <a:solidFill>
                            <a:srgbClr val="000000"/>
                          </a:solidFill>
                        </a:rPr>
                        <a:t>FP1 : Respect du règlement</a:t>
                      </a:r>
                      <a:endParaRPr b="1" sz="900" u="none" cap="none" strike="noStrike">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FS1.1 : Remplissage du réservoir</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Diamètre intérieur</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35mm</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0</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CV 2.6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36950">
                <a:tc vMerge="1"/>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FS1.2 : Matière</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Acier inox</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CV 1.8/2.4</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9125">
                <a:tc vMerge="1"/>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FS1.3 : Fixation</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Emplacement</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amont du régulateur</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CV 1.9.1</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36950">
                <a:tc vMerge="1"/>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FS1.4 : Distance à l’échappement</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50mm</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CV 2.2.3</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9125">
                <a:tc vMerge="1"/>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FS1.5 : Résistance thermique</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col de remplissage</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130°C</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36950">
                <a:tc rowSpan="4">
                  <a:txBody>
                    <a:bodyPr>
                      <a:noAutofit/>
                    </a:bodyPr>
                    <a:lstStyle/>
                    <a:p>
                      <a:pPr indent="0" lvl="0" marL="0" marR="0" rtl="0" algn="l">
                        <a:lnSpc>
                          <a:spcPct val="100000"/>
                        </a:lnSpc>
                        <a:spcBef>
                          <a:spcPts val="0"/>
                        </a:spcBef>
                        <a:spcAft>
                          <a:spcPts val="0"/>
                        </a:spcAft>
                        <a:buClr>
                          <a:srgbClr val="000000"/>
                        </a:buClr>
                        <a:buSzPts val="900"/>
                        <a:buFont typeface="Arial"/>
                        <a:buNone/>
                      </a:pPr>
                      <a:r>
                        <a:rPr b="1" lang="fr-FR" sz="900" u="none" cap="none" strike="noStrike">
                          <a:solidFill>
                            <a:srgbClr val="000000"/>
                          </a:solidFill>
                        </a:rPr>
                        <a:t>FP2 : Contenir le carburant</a:t>
                      </a:r>
                      <a:endParaRPr b="1" sz="900" u="none" cap="none" strike="noStrike">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FS2.1 : Contenance</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a:t>6.5L</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a:t>0.3</a:t>
                      </a:r>
                      <a:r>
                        <a:rPr lang="fr-FR" sz="900" u="none" cap="none" strike="noStrike"/>
                        <a:t>L</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36950">
                <a:tc vMerge="1"/>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FS2.2 : Etanchéité</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100%</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0</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36950">
                <a:tc vMerge="1"/>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FS2.3: Vidange</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100%</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0</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CV2.4.5</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36950">
                <a:tc vMerge="1"/>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FS2.4: </a:t>
                      </a:r>
                      <a:r>
                        <a:rPr lang="fr-FR" sz="900"/>
                        <a:t>Évacuation</a:t>
                      </a:r>
                      <a:r>
                        <a:rPr lang="fr-FR" sz="900" u="none" cap="none" strike="noStrike"/>
                        <a:t> de l’air</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100%</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CV2.8</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9125">
                <a:tc>
                  <a:txBody>
                    <a:bodyPr>
                      <a:noAutofit/>
                    </a:bodyPr>
                    <a:lstStyle/>
                    <a:p>
                      <a:pPr indent="0" lvl="0" marL="0" marR="0" rtl="0" algn="l">
                        <a:lnSpc>
                          <a:spcPct val="100000"/>
                        </a:lnSpc>
                        <a:spcBef>
                          <a:spcPts val="0"/>
                        </a:spcBef>
                        <a:spcAft>
                          <a:spcPts val="0"/>
                        </a:spcAft>
                        <a:buClr>
                          <a:srgbClr val="000000"/>
                        </a:buClr>
                        <a:buSzPts val="900"/>
                        <a:buFont typeface="Arial"/>
                        <a:buNone/>
                      </a:pPr>
                      <a:r>
                        <a:rPr b="1" lang="fr-FR" sz="900" u="none" cap="none" strike="noStrike"/>
                        <a:t>FP3 : Injecter le carburant</a:t>
                      </a:r>
                      <a:endParaRPr b="1"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FS3.1 : Pression de carburant</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3.5bar</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0</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9125">
                <a:tc rowSpan="4">
                  <a:txBody>
                    <a:bodyPr>
                      <a:noAutofit/>
                    </a:bodyPr>
                    <a:lstStyle/>
                    <a:p>
                      <a:pPr indent="0" lvl="0" marL="0" marR="0" rtl="0" algn="l">
                        <a:lnSpc>
                          <a:spcPct val="100000"/>
                        </a:lnSpc>
                        <a:spcBef>
                          <a:spcPts val="0"/>
                        </a:spcBef>
                        <a:spcAft>
                          <a:spcPts val="0"/>
                        </a:spcAft>
                        <a:buClr>
                          <a:srgbClr val="000000"/>
                        </a:buClr>
                        <a:buSzPts val="900"/>
                        <a:buFont typeface="Arial"/>
                        <a:buNone/>
                      </a:pPr>
                      <a:r>
                        <a:rPr b="1" lang="fr-FR" sz="900" u="none" cap="none" strike="noStrike">
                          <a:solidFill>
                            <a:srgbClr val="000000"/>
                          </a:solidFill>
                        </a:rPr>
                        <a:t>FP4: Adaptation à l’environnement</a:t>
                      </a:r>
                      <a:endParaRPr b="1" sz="900" u="none" cap="none" strike="noStrike">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FS4.1 : Respecter la forme du chassis équipé et de la motorisation</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100%</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36950">
                <a:tc vMerge="1"/>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FS4.2 : Limiter le ballotement</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60%</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10%</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36950">
                <a:tc vMerge="1"/>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FS4.3 : Chaleur du moteur</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Résister</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100%</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21275">
                <a:tc vMerge="1"/>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FS4.4 : Conditions météorologiques</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Aucun problème en cas de pluie, chaleur</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rPr lang="fr-FR" sz="900" u="none" cap="none" strike="noStrike"/>
                        <a:t>100%</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902" name="Google Shape;902;g5b494d2df6_0_380"/>
          <p:cNvSpPr/>
          <p:nvPr/>
        </p:nvSpPr>
        <p:spPr>
          <a:xfrm>
            <a:off x="6638550" y="2924675"/>
            <a:ext cx="2505600" cy="3933300"/>
          </a:xfrm>
          <a:prstGeom prst="rect">
            <a:avLst/>
          </a:pr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Architecture</a:t>
            </a:r>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000000"/>
                </a:solidFill>
                <a:latin typeface="Arial"/>
                <a:ea typeface="Arial"/>
                <a:cs typeface="Arial"/>
                <a:sym typeface="Arial"/>
              </a:rPr>
              <a:t>Réservoir entre le baquet et la pare-feu.</a:t>
            </a:r>
            <a:endParaRPr/>
          </a:p>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000000"/>
                </a:solidFill>
                <a:latin typeface="Arial"/>
                <a:ea typeface="Arial"/>
                <a:cs typeface="Arial"/>
                <a:sym typeface="Arial"/>
              </a:rPr>
              <a:t>Système : Pompe + régulateur de pression + rampe + injecteurs.</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sz="1000"/>
          </a:p>
          <a:p>
            <a:pPr indent="0" lvl="0" marL="0" marR="0" rtl="0" algn="l">
              <a:lnSpc>
                <a:spcPct val="100000"/>
              </a:lnSpc>
              <a:spcBef>
                <a:spcPts val="0"/>
              </a:spcBef>
              <a:spcAft>
                <a:spcPts val="0"/>
              </a:spcAft>
              <a:buClr>
                <a:srgbClr val="000000"/>
              </a:buClr>
              <a:buSzPts val="1000"/>
              <a:buFont typeface="Arial"/>
              <a:buNone/>
            </a:pPr>
            <a:r>
              <a:rPr lang="fr-FR" sz="1000"/>
              <a:t>Pompe externe pour faciliter l’accès en cas de panne et l’intégration. Placée sous le réservoir pour optimiser la place.</a:t>
            </a:r>
            <a:endParaRPr sz="1000"/>
          </a:p>
        </p:txBody>
      </p:sp>
      <p:sp>
        <p:nvSpPr>
          <p:cNvPr id="903" name="Google Shape;903;g5b494d2df6_0_38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904" name="Google Shape;904;g5b494d2df6_0_38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08" name="Shape 908"/>
        <p:cNvGrpSpPr/>
        <p:nvPr/>
      </p:nvGrpSpPr>
      <p:grpSpPr>
        <a:xfrm>
          <a:off x="0" y="0"/>
          <a:ext cx="0" cy="0"/>
          <a:chOff x="0" y="0"/>
          <a:chExt cx="0" cy="0"/>
        </a:xfrm>
      </p:grpSpPr>
      <p:sp>
        <p:nvSpPr>
          <p:cNvPr id="909" name="Google Shape;909;g5b494d2df6_0_45"/>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t>
            </a:r>
            <a:r>
              <a:rPr b="1" lang="fr-FR" sz="2400" u="sng">
                <a:solidFill>
                  <a:schemeClr val="dk1"/>
                </a:solidFill>
                <a:highlight>
                  <a:srgbClr val="00FF00"/>
                </a:highlight>
                <a:latin typeface="Calibri"/>
                <a:ea typeface="Calibri"/>
                <a:cs typeface="Calibri"/>
                <a:sym typeface="Calibri"/>
              </a:rPr>
              <a:t>Châssis équipé</a:t>
            </a:r>
            <a:endParaRPr b="0" i="0" sz="2400" u="none" cap="none" strike="noStrike">
              <a:solidFill>
                <a:schemeClr val="dk1"/>
              </a:solidFill>
              <a:highlight>
                <a:srgbClr val="00FF00"/>
              </a:highlight>
              <a:latin typeface="Arial"/>
              <a:ea typeface="Arial"/>
              <a:cs typeface="Arial"/>
              <a:sym typeface="Arial"/>
            </a:endParaRPr>
          </a:p>
        </p:txBody>
      </p:sp>
      <p:sp>
        <p:nvSpPr>
          <p:cNvPr id="910" name="Google Shape;910;g5b494d2df6_0_45"/>
          <p:cNvSpPr txBox="1"/>
          <p:nvPr/>
        </p:nvSpPr>
        <p:spPr>
          <a:xfrm>
            <a:off x="0" y="595000"/>
            <a:ext cx="9144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Paroi Pare-feu</a:t>
            </a:r>
            <a:endParaRPr/>
          </a:p>
        </p:txBody>
      </p:sp>
      <p:sp>
        <p:nvSpPr>
          <p:cNvPr id="911" name="Google Shape;911;g5b494d2df6_0_45"/>
          <p:cNvSpPr txBox="1"/>
          <p:nvPr/>
        </p:nvSpPr>
        <p:spPr>
          <a:xfrm>
            <a:off x="0" y="1056675"/>
            <a:ext cx="9144000" cy="17388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1200" u="none" cap="none" strike="noStrike">
                <a:solidFill>
                  <a:srgbClr val="000000"/>
                </a:solidFill>
                <a:latin typeface="Arial"/>
                <a:ea typeface="Arial"/>
                <a:cs typeface="Arial"/>
                <a:sym typeface="Arial"/>
              </a:rPr>
              <a:t>Exigences et cas de charges</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b="0" i="0" sz="1100" u="none" cap="none" strike="noStrike">
              <a:solidFill>
                <a:srgbClr val="000000"/>
              </a:solidFill>
              <a:highlight>
                <a:srgbClr val="FF0000"/>
              </a:highlight>
              <a:latin typeface="Arial"/>
              <a:ea typeface="Arial"/>
              <a:cs typeface="Arial"/>
              <a:sym typeface="Arial"/>
            </a:endParaRPr>
          </a:p>
        </p:txBody>
      </p:sp>
      <p:sp>
        <p:nvSpPr>
          <p:cNvPr id="912" name="Google Shape;912;g5b494d2df6_0_45"/>
          <p:cNvSpPr txBox="1"/>
          <p:nvPr/>
        </p:nvSpPr>
        <p:spPr>
          <a:xfrm>
            <a:off x="7924799" y="91337"/>
            <a:ext cx="609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2000" u="none" cap="none" strike="noStrike">
                <a:solidFill>
                  <a:srgbClr val="C00000"/>
                </a:solidFill>
                <a:latin typeface="Arial"/>
                <a:ea typeface="Arial"/>
                <a:cs typeface="Arial"/>
                <a:sym typeface="Arial"/>
              </a:rPr>
              <a:t>TRI</a:t>
            </a:r>
            <a:endParaRPr/>
          </a:p>
        </p:txBody>
      </p:sp>
      <p:sp>
        <p:nvSpPr>
          <p:cNvPr id="913" name="Google Shape;913;g5b494d2df6_0_45"/>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graphicFrame>
        <p:nvGraphicFramePr>
          <p:cNvPr id="914" name="Google Shape;914;g5b494d2df6_0_45"/>
          <p:cNvGraphicFramePr/>
          <p:nvPr/>
        </p:nvGraphicFramePr>
        <p:xfrm>
          <a:off x="-12" y="2795473"/>
          <a:ext cx="3000000" cy="3000000"/>
        </p:xfrm>
        <a:graphic>
          <a:graphicData uri="http://schemas.openxmlformats.org/drawingml/2006/table">
            <a:tbl>
              <a:tblPr bandRow="1" firstRow="1">
                <a:noFill/>
                <a:tableStyleId>{9A9046B2-43F9-4BFE-BDCA-88F7E11736F6}</a:tableStyleId>
              </a:tblPr>
              <a:tblGrid>
                <a:gridCol w="1034100"/>
                <a:gridCol w="2170125"/>
                <a:gridCol w="1123725"/>
                <a:gridCol w="3106800"/>
                <a:gridCol w="873175"/>
                <a:gridCol w="836100"/>
              </a:tblGrid>
              <a:tr h="339100">
                <a:tc>
                  <a:txBody>
                    <a:bodyPr>
                      <a:noAutofit/>
                    </a:bodyPr>
                    <a:lstStyle/>
                    <a:p>
                      <a:pPr indent="0" lvl="0" marL="0" marR="0" rtl="0" algn="l">
                        <a:lnSpc>
                          <a:spcPct val="100000"/>
                        </a:lnSpc>
                        <a:spcBef>
                          <a:spcPts val="0"/>
                        </a:spcBef>
                        <a:spcAft>
                          <a:spcPts val="0"/>
                        </a:spcAft>
                        <a:buNone/>
                      </a:pPr>
                      <a:r>
                        <a:rPr lang="fr-FR" sz="1000" u="none" cap="none" strike="noStrike"/>
                        <a:t>Fonction primaire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Fonction secondaire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Critère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Niveau</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Flexibilité</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Article règlement</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65675">
                <a:tc rowSpan="2">
                  <a:txBody>
                    <a:bodyPr>
                      <a:noAutofit/>
                    </a:bodyPr>
                    <a:lstStyle/>
                    <a:p>
                      <a:pPr indent="0" lvl="0" marL="0" rtl="0" algn="l">
                        <a:spcBef>
                          <a:spcPts val="0"/>
                        </a:spcBef>
                        <a:spcAft>
                          <a:spcPts val="0"/>
                        </a:spcAft>
                        <a:buNone/>
                      </a:pPr>
                      <a:r>
                        <a:rPr b="1" lang="fr-FR" sz="1000">
                          <a:solidFill>
                            <a:schemeClr val="dk1"/>
                          </a:solidFill>
                        </a:rPr>
                        <a:t>FP1 : Respect du règlement</a:t>
                      </a:r>
                      <a:endParaRPr b="1" sz="10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FS1.1 : Séparer le pilote de tous les composants alimentés en carburant, huile mo</a:t>
                      </a:r>
                      <a:r>
                        <a:rPr lang="fr-FR" sz="1000"/>
                        <a:t>teur, systèmes de refroidissement liquide et batterie.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Surface recouverte </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Font typeface="Arial"/>
                        <a:buNone/>
                      </a:pPr>
                      <a:r>
                        <a:rPr lang="fr-FR" sz="1000"/>
                        <a:t>L</a:t>
                      </a:r>
                      <a:r>
                        <a:rPr lang="fr-FR" sz="1000"/>
                        <a:t>a pare feu  doit couvrir n’importe quelle ligne de vue entre ces composants et le conducteur jusqu’à un plan allant 10cm au dessus du casque du plus grand pilote conduisant le véhicule</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0%</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T.4.8</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422350">
                <a:tc vMerge="1"/>
                <a:tc>
                  <a:txBody>
                    <a:bodyPr>
                      <a:noAutofit/>
                    </a:bodyPr>
                    <a:lstStyle/>
                    <a:p>
                      <a:pPr indent="0" lvl="0" marL="0" marR="0" rtl="0" algn="l">
                        <a:lnSpc>
                          <a:spcPct val="100000"/>
                        </a:lnSpc>
                        <a:spcBef>
                          <a:spcPts val="0"/>
                        </a:spcBef>
                        <a:spcAft>
                          <a:spcPts val="0"/>
                        </a:spcAft>
                        <a:buNone/>
                      </a:pPr>
                      <a:r>
                        <a:rPr lang="fr-FR" sz="1000" u="none" cap="none" strike="noStrike"/>
                        <a:t>FS1.2 :résister </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choix des matériaux</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une couche d'aluminium de 0.5mm faisant face à la traction et la deuxième couche, faisant face au conducteur, doit être faite d’un matériau isolant électrique et ignifuge (L’épaisseur de la deuxième couche doit être suffisante pour empêcher la pénétration de cette couche avec un tournevis de 4 mm de largeur et 250 N de force)</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T.4.8</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915" name="Google Shape;915;g5b494d2df6_0_45"/>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916" name="Google Shape;916;g5b494d2df6_0_45"/>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g597a7eda41_18_70"/>
          <p:cNvSpPr txBox="1"/>
          <p:nvPr/>
        </p:nvSpPr>
        <p:spPr>
          <a:xfrm>
            <a:off x="433475" y="91325"/>
            <a:ext cx="7080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2381E"/>
                </a:solidFill>
                <a:latin typeface="Calibri"/>
                <a:ea typeface="Calibri"/>
                <a:cs typeface="Calibri"/>
                <a:sym typeface="Calibri"/>
              </a:rPr>
              <a:t>TOP Pré-Dim </a:t>
            </a:r>
            <a:endParaRPr b="1" i="0" sz="2400" u="sng" cap="none" strike="noStrike">
              <a:solidFill>
                <a:srgbClr val="C2381E"/>
              </a:solidFill>
              <a:latin typeface="Calibri"/>
              <a:ea typeface="Calibri"/>
              <a:cs typeface="Calibri"/>
              <a:sym typeface="Calibri"/>
            </a:endParaRPr>
          </a:p>
          <a:p>
            <a:pPr indent="0" lvl="0" marL="0" marR="0" rtl="0" algn="ctr">
              <a:lnSpc>
                <a:spcPct val="100000"/>
              </a:lnSpc>
              <a:spcBef>
                <a:spcPts val="0"/>
              </a:spcBef>
              <a:spcAft>
                <a:spcPts val="0"/>
              </a:spcAft>
              <a:buNone/>
            </a:pPr>
            <a:r>
              <a:rPr b="1" lang="fr-FR" sz="2400" u="sng">
                <a:latin typeface="Calibri"/>
                <a:ea typeface="Calibri"/>
                <a:cs typeface="Calibri"/>
                <a:sym typeface="Calibri"/>
              </a:rPr>
              <a:t>Modèle d’Accélération</a:t>
            </a:r>
            <a:endParaRPr b="1" sz="2400" u="sng">
              <a:latin typeface="Calibri"/>
              <a:ea typeface="Calibri"/>
              <a:cs typeface="Calibri"/>
              <a:sym typeface="Calibri"/>
            </a:endParaRPr>
          </a:p>
        </p:txBody>
      </p:sp>
      <p:sp>
        <p:nvSpPr>
          <p:cNvPr id="161" name="Google Shape;161;g597a7eda41_18_70"/>
          <p:cNvSpPr txBox="1"/>
          <p:nvPr/>
        </p:nvSpPr>
        <p:spPr>
          <a:xfrm>
            <a:off x="7761050" y="91325"/>
            <a:ext cx="7734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ASE</a:t>
            </a:r>
            <a:endParaRPr/>
          </a:p>
        </p:txBody>
      </p:sp>
      <p:sp>
        <p:nvSpPr>
          <p:cNvPr id="162" name="Google Shape;162;g597a7eda41_18_70"/>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pic>
        <p:nvPicPr>
          <p:cNvPr id="163" name="Google Shape;163;g597a7eda41_18_70"/>
          <p:cNvPicPr preferRelativeResize="0"/>
          <p:nvPr/>
        </p:nvPicPr>
        <p:blipFill>
          <a:blip r:embed="rId4">
            <a:alphaModFix/>
          </a:blip>
          <a:stretch>
            <a:fillRect/>
          </a:stretch>
        </p:blipFill>
        <p:spPr>
          <a:xfrm>
            <a:off x="709700" y="1005713"/>
            <a:ext cx="3261423" cy="2627101"/>
          </a:xfrm>
          <a:prstGeom prst="rect">
            <a:avLst/>
          </a:prstGeom>
          <a:noFill/>
          <a:ln>
            <a:noFill/>
          </a:ln>
        </p:spPr>
      </p:pic>
      <p:pic>
        <p:nvPicPr>
          <p:cNvPr id="164" name="Google Shape;164;g597a7eda41_18_70"/>
          <p:cNvPicPr preferRelativeResize="0"/>
          <p:nvPr/>
        </p:nvPicPr>
        <p:blipFill>
          <a:blip r:embed="rId5">
            <a:alphaModFix/>
          </a:blip>
          <a:stretch>
            <a:fillRect/>
          </a:stretch>
        </p:blipFill>
        <p:spPr>
          <a:xfrm>
            <a:off x="5135000" y="1022035"/>
            <a:ext cx="3261426" cy="2594468"/>
          </a:xfrm>
          <a:prstGeom prst="rect">
            <a:avLst/>
          </a:prstGeom>
          <a:noFill/>
          <a:ln>
            <a:noFill/>
          </a:ln>
        </p:spPr>
      </p:pic>
      <p:pic>
        <p:nvPicPr>
          <p:cNvPr id="165" name="Google Shape;165;g597a7eda41_18_70"/>
          <p:cNvPicPr preferRelativeResize="0"/>
          <p:nvPr/>
        </p:nvPicPr>
        <p:blipFill>
          <a:blip r:embed="rId6">
            <a:alphaModFix/>
          </a:blip>
          <a:stretch>
            <a:fillRect/>
          </a:stretch>
        </p:blipFill>
        <p:spPr>
          <a:xfrm>
            <a:off x="709700" y="3867800"/>
            <a:ext cx="3262093" cy="2594474"/>
          </a:xfrm>
          <a:prstGeom prst="rect">
            <a:avLst/>
          </a:prstGeom>
          <a:noFill/>
          <a:ln>
            <a:noFill/>
          </a:ln>
        </p:spPr>
      </p:pic>
      <p:pic>
        <p:nvPicPr>
          <p:cNvPr id="166" name="Google Shape;166;g597a7eda41_18_70"/>
          <p:cNvPicPr preferRelativeResize="0"/>
          <p:nvPr/>
        </p:nvPicPr>
        <p:blipFill>
          <a:blip r:embed="rId7">
            <a:alphaModFix/>
          </a:blip>
          <a:stretch>
            <a:fillRect/>
          </a:stretch>
        </p:blipFill>
        <p:spPr>
          <a:xfrm>
            <a:off x="5135000" y="3825597"/>
            <a:ext cx="3261424" cy="267890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20" name="Shape 920"/>
        <p:cNvGrpSpPr/>
        <p:nvPr/>
      </p:nvGrpSpPr>
      <p:grpSpPr>
        <a:xfrm>
          <a:off x="0" y="0"/>
          <a:ext cx="0" cy="0"/>
          <a:chOff x="0" y="0"/>
          <a:chExt cx="0" cy="0"/>
        </a:xfrm>
      </p:grpSpPr>
      <p:sp>
        <p:nvSpPr>
          <p:cNvPr id="921" name="Google Shape;921;g5b494d2df6_0_56"/>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t>
            </a:r>
            <a:r>
              <a:rPr b="1" lang="fr-FR" sz="2400" u="sng">
                <a:solidFill>
                  <a:schemeClr val="dk1"/>
                </a:solidFill>
                <a:highlight>
                  <a:srgbClr val="00FF00"/>
                </a:highlight>
                <a:latin typeface="Calibri"/>
                <a:ea typeface="Calibri"/>
                <a:cs typeface="Calibri"/>
                <a:sym typeface="Calibri"/>
              </a:rPr>
              <a:t>Châssis équipé</a:t>
            </a:r>
            <a:endParaRPr b="0" i="0" sz="2400" u="none" cap="none" strike="noStrike">
              <a:solidFill>
                <a:schemeClr val="dk1"/>
              </a:solidFill>
              <a:highlight>
                <a:srgbClr val="00FF00"/>
              </a:highlight>
              <a:latin typeface="Arial"/>
              <a:ea typeface="Arial"/>
              <a:cs typeface="Arial"/>
              <a:sym typeface="Arial"/>
            </a:endParaRPr>
          </a:p>
        </p:txBody>
      </p:sp>
      <p:sp>
        <p:nvSpPr>
          <p:cNvPr id="922" name="Google Shape;922;g5b494d2df6_0_56"/>
          <p:cNvSpPr txBox="1"/>
          <p:nvPr/>
        </p:nvSpPr>
        <p:spPr>
          <a:xfrm>
            <a:off x="0" y="594998"/>
            <a:ext cx="5211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Fond-plat</a:t>
            </a:r>
            <a:endParaRPr/>
          </a:p>
        </p:txBody>
      </p:sp>
      <p:sp>
        <p:nvSpPr>
          <p:cNvPr id="923" name="Google Shape;923;g5b494d2df6_0_56"/>
          <p:cNvSpPr txBox="1"/>
          <p:nvPr/>
        </p:nvSpPr>
        <p:spPr>
          <a:xfrm>
            <a:off x="0" y="1056677"/>
            <a:ext cx="5211000" cy="17388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1200" u="none" cap="none" strike="noStrike">
                <a:solidFill>
                  <a:srgbClr val="000000"/>
                </a:solidFill>
                <a:latin typeface="Arial"/>
                <a:ea typeface="Arial"/>
                <a:cs typeface="Arial"/>
                <a:sym typeface="Arial"/>
              </a:rPr>
              <a:t>Exigences et cas de charges</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fr-FR" sz="1100"/>
              <a:t>Fermer le sol de la voiture, ne pas tomber sur la piste.</a:t>
            </a:r>
            <a:endParaRPr b="0" i="0" sz="1100" u="none" cap="none" strike="noStrike">
              <a:solidFill>
                <a:srgbClr val="000000"/>
              </a:solidFill>
              <a:latin typeface="Arial"/>
              <a:ea typeface="Arial"/>
              <a:cs typeface="Arial"/>
              <a:sym typeface="Arial"/>
            </a:endParaRPr>
          </a:p>
        </p:txBody>
      </p:sp>
      <p:sp>
        <p:nvSpPr>
          <p:cNvPr id="924" name="Google Shape;924;g5b494d2df6_0_56"/>
          <p:cNvSpPr txBox="1"/>
          <p:nvPr/>
        </p:nvSpPr>
        <p:spPr>
          <a:xfrm>
            <a:off x="7924799" y="91337"/>
            <a:ext cx="609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2000" u="none" cap="none" strike="noStrike">
                <a:solidFill>
                  <a:srgbClr val="C00000"/>
                </a:solidFill>
                <a:latin typeface="Arial"/>
                <a:ea typeface="Arial"/>
                <a:cs typeface="Arial"/>
                <a:sym typeface="Arial"/>
              </a:rPr>
              <a:t>TRI</a:t>
            </a:r>
            <a:endParaRPr/>
          </a:p>
        </p:txBody>
      </p:sp>
      <p:sp>
        <p:nvSpPr>
          <p:cNvPr id="925" name="Google Shape;925;g5b494d2df6_0_56"/>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graphicFrame>
        <p:nvGraphicFramePr>
          <p:cNvPr id="926" name="Google Shape;926;g5b494d2df6_0_56"/>
          <p:cNvGraphicFramePr/>
          <p:nvPr/>
        </p:nvGraphicFramePr>
        <p:xfrm>
          <a:off x="0" y="2610948"/>
          <a:ext cx="3000000" cy="3000000"/>
        </p:xfrm>
        <a:graphic>
          <a:graphicData uri="http://schemas.openxmlformats.org/drawingml/2006/table">
            <a:tbl>
              <a:tblPr bandRow="1" firstRow="1">
                <a:noFill/>
                <a:tableStyleId>{9A9046B2-43F9-4BFE-BDCA-88F7E11736F6}</a:tableStyleId>
              </a:tblPr>
              <a:tblGrid>
                <a:gridCol w="2069275"/>
                <a:gridCol w="1765450"/>
                <a:gridCol w="1376275"/>
                <a:gridCol w="2213475"/>
                <a:gridCol w="858800"/>
                <a:gridCol w="860725"/>
              </a:tblGrid>
              <a:tr h="1053850">
                <a:tc>
                  <a:txBody>
                    <a:bodyPr>
                      <a:noAutofit/>
                    </a:bodyPr>
                    <a:lstStyle/>
                    <a:p>
                      <a:pPr indent="0" lvl="0" marL="0" marR="0" rtl="0" algn="l">
                        <a:lnSpc>
                          <a:spcPct val="100000"/>
                        </a:lnSpc>
                        <a:spcBef>
                          <a:spcPts val="0"/>
                        </a:spcBef>
                        <a:spcAft>
                          <a:spcPts val="0"/>
                        </a:spcAft>
                        <a:buNone/>
                      </a:pPr>
                      <a:r>
                        <a:rPr lang="fr-FR" sz="1000" u="none" cap="none" strike="noStrike"/>
                        <a:t>Fonction primaire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Fonction secondaire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Critère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Niveau</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Flexibilité</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Article règlement</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38850">
                <a:tc rowSpan="3">
                  <a:txBody>
                    <a:bodyPr>
                      <a:noAutofit/>
                    </a:bodyPr>
                    <a:lstStyle/>
                    <a:p>
                      <a:pPr indent="0" lvl="0" marL="0" rtl="0" algn="l">
                        <a:spcBef>
                          <a:spcPts val="0"/>
                        </a:spcBef>
                        <a:spcAft>
                          <a:spcPts val="0"/>
                        </a:spcAft>
                        <a:buNone/>
                      </a:pPr>
                      <a:r>
                        <a:rPr b="1" lang="fr-FR" sz="1000">
                          <a:solidFill>
                            <a:schemeClr val="dk1"/>
                          </a:solidFill>
                        </a:rPr>
                        <a:t>FP1 : Respect du règlement</a:t>
                      </a:r>
                      <a:endParaRPr b="1" sz="10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FS1.1 : Séparer le pilote du sol</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Surface recouverte </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Le fond plat doit aller du bulkhead jusqu'à la pare feu</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0%</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T1</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39750">
                <a:tc vMerge="1"/>
                <a:tc>
                  <a:txBody>
                    <a:bodyPr>
                      <a:noAutofit/>
                    </a:bodyPr>
                    <a:lstStyle/>
                    <a:p>
                      <a:pPr indent="0" lvl="0" marL="0" rtl="0" algn="l">
                        <a:spcBef>
                          <a:spcPts val="0"/>
                        </a:spcBef>
                        <a:spcAft>
                          <a:spcPts val="0"/>
                        </a:spcAft>
                        <a:buNone/>
                      </a:pPr>
                      <a:r>
                        <a:rPr lang="fr-FR" sz="1000"/>
                        <a:t>FS1.2: ne pas laisser d’espace libre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000"/>
                        <a:t>Espace libre entre deux plaques</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000"/>
                        <a:t>&lt;3mm</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000"/>
                        <a:t>0%</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sz="1000"/>
                        <a:t>T1</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38850">
                <a:tc vMerge="1"/>
                <a:tc>
                  <a:txBody>
                    <a:bodyPr>
                      <a:noAutofit/>
                    </a:bodyPr>
                    <a:lstStyle/>
                    <a:p>
                      <a:pPr indent="0" lvl="0" marL="0" marR="0" rtl="0" algn="l">
                        <a:lnSpc>
                          <a:spcPct val="100000"/>
                        </a:lnSpc>
                        <a:spcBef>
                          <a:spcPts val="0"/>
                        </a:spcBef>
                        <a:spcAft>
                          <a:spcPts val="0"/>
                        </a:spcAft>
                        <a:buNone/>
                      </a:pPr>
                      <a:r>
                        <a:rPr lang="fr-FR" sz="1000" u="none" cap="none" strike="noStrike"/>
                        <a:t>FS1.</a:t>
                      </a:r>
                      <a:r>
                        <a:rPr lang="fr-FR" sz="1000"/>
                        <a:t>3</a:t>
                      </a:r>
                      <a:r>
                        <a:rPr lang="fr-FR" sz="1000" u="none" cap="none" strike="noStrike"/>
                        <a:t> : Résister </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solidité des matériaux utilisé</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pas de matériaux cassants </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0%</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T1</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927" name="Google Shape;927;g5b494d2df6_0_56"/>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928" name="Google Shape;928;g5b494d2df6_0_56"/>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32" name="Shape 932"/>
        <p:cNvGrpSpPr/>
        <p:nvPr/>
      </p:nvGrpSpPr>
      <p:grpSpPr>
        <a:xfrm>
          <a:off x="0" y="0"/>
          <a:ext cx="0" cy="0"/>
          <a:chOff x="0" y="0"/>
          <a:chExt cx="0" cy="0"/>
        </a:xfrm>
      </p:grpSpPr>
      <p:sp>
        <p:nvSpPr>
          <p:cNvPr id="933" name="Google Shape;933;g5b494d2df6_0_122"/>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t>
            </a:r>
            <a:r>
              <a:rPr b="1" lang="fr-FR" sz="2400" u="sng">
                <a:solidFill>
                  <a:schemeClr val="dk1"/>
                </a:solidFill>
                <a:highlight>
                  <a:srgbClr val="00FF00"/>
                </a:highlight>
                <a:latin typeface="Calibri"/>
                <a:ea typeface="Calibri"/>
                <a:cs typeface="Calibri"/>
                <a:sym typeface="Calibri"/>
              </a:rPr>
              <a:t>Châssis équipé</a:t>
            </a:r>
            <a:endParaRPr b="0" i="0" sz="2400" u="none" cap="none" strike="noStrike">
              <a:solidFill>
                <a:schemeClr val="dk1"/>
              </a:solidFill>
              <a:highlight>
                <a:srgbClr val="00FF00"/>
              </a:highlight>
              <a:latin typeface="Arial"/>
              <a:ea typeface="Arial"/>
              <a:cs typeface="Arial"/>
              <a:sym typeface="Arial"/>
            </a:endParaRPr>
          </a:p>
        </p:txBody>
      </p:sp>
      <p:sp>
        <p:nvSpPr>
          <p:cNvPr id="934" name="Google Shape;934;g5b494d2df6_0_122"/>
          <p:cNvSpPr txBox="1"/>
          <p:nvPr/>
        </p:nvSpPr>
        <p:spPr>
          <a:xfrm>
            <a:off x="0" y="595000"/>
            <a:ext cx="9144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Impact Attenuator (Crashbox)</a:t>
            </a:r>
            <a:endParaRPr/>
          </a:p>
        </p:txBody>
      </p:sp>
      <p:sp>
        <p:nvSpPr>
          <p:cNvPr id="935" name="Google Shape;935;g5b494d2df6_0_122"/>
          <p:cNvSpPr txBox="1"/>
          <p:nvPr/>
        </p:nvSpPr>
        <p:spPr>
          <a:xfrm>
            <a:off x="0" y="1056675"/>
            <a:ext cx="9144000" cy="10413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1200" u="none" cap="none" strike="noStrike">
                <a:solidFill>
                  <a:srgbClr val="000000"/>
                </a:solidFill>
                <a:latin typeface="Arial"/>
                <a:ea typeface="Arial"/>
                <a:cs typeface="Arial"/>
                <a:sym typeface="Arial"/>
              </a:rPr>
              <a:t>Exigences et cas de charges</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b="0" i="0" sz="1100" u="none" cap="none" strike="noStrike">
              <a:solidFill>
                <a:srgbClr val="000000"/>
              </a:solidFill>
              <a:highlight>
                <a:srgbClr val="FF0000"/>
              </a:highlight>
              <a:latin typeface="Arial"/>
              <a:ea typeface="Arial"/>
              <a:cs typeface="Arial"/>
              <a:sym typeface="Arial"/>
            </a:endParaRPr>
          </a:p>
        </p:txBody>
      </p:sp>
      <p:sp>
        <p:nvSpPr>
          <p:cNvPr id="936" name="Google Shape;936;g5b494d2df6_0_122"/>
          <p:cNvSpPr txBox="1"/>
          <p:nvPr/>
        </p:nvSpPr>
        <p:spPr>
          <a:xfrm>
            <a:off x="7924799" y="91337"/>
            <a:ext cx="609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2000" u="none" cap="none" strike="noStrike">
                <a:solidFill>
                  <a:srgbClr val="C00000"/>
                </a:solidFill>
                <a:latin typeface="Arial"/>
                <a:ea typeface="Arial"/>
                <a:cs typeface="Arial"/>
                <a:sym typeface="Arial"/>
              </a:rPr>
              <a:t>TRI</a:t>
            </a:r>
            <a:endParaRPr/>
          </a:p>
        </p:txBody>
      </p:sp>
      <p:sp>
        <p:nvSpPr>
          <p:cNvPr id="937" name="Google Shape;937;g5b494d2df6_0_122"/>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graphicFrame>
        <p:nvGraphicFramePr>
          <p:cNvPr id="938" name="Google Shape;938;g5b494d2df6_0_122"/>
          <p:cNvGraphicFramePr/>
          <p:nvPr/>
        </p:nvGraphicFramePr>
        <p:xfrm>
          <a:off x="0" y="2097998"/>
          <a:ext cx="3000000" cy="3000000"/>
        </p:xfrm>
        <a:graphic>
          <a:graphicData uri="http://schemas.openxmlformats.org/drawingml/2006/table">
            <a:tbl>
              <a:tblPr bandRow="1" firstRow="1">
                <a:noFill/>
                <a:tableStyleId>{9A9046B2-43F9-4BFE-BDCA-88F7E11736F6}</a:tableStyleId>
              </a:tblPr>
              <a:tblGrid>
                <a:gridCol w="1411600"/>
                <a:gridCol w="1867625"/>
                <a:gridCol w="1931775"/>
                <a:gridCol w="2211225"/>
                <a:gridCol w="868550"/>
                <a:gridCol w="853225"/>
              </a:tblGrid>
              <a:tr h="719250">
                <a:tc>
                  <a:txBody>
                    <a:bodyPr>
                      <a:noAutofit/>
                    </a:bodyPr>
                    <a:lstStyle/>
                    <a:p>
                      <a:pPr indent="0" lvl="0" marL="0" marR="0" rtl="0" algn="l">
                        <a:lnSpc>
                          <a:spcPct val="100000"/>
                        </a:lnSpc>
                        <a:spcBef>
                          <a:spcPts val="0"/>
                        </a:spcBef>
                        <a:spcAft>
                          <a:spcPts val="0"/>
                        </a:spcAft>
                        <a:buNone/>
                      </a:pPr>
                      <a:r>
                        <a:rPr lang="fr-FR" sz="1000" u="none" cap="none" strike="noStrike"/>
                        <a:t>Fonction primaire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Fonction secondaire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Critère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Niveau</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Flexibilité</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Article règlement</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44325">
                <a:tc rowSpan="3">
                  <a:txBody>
                    <a:bodyPr>
                      <a:noAutofit/>
                    </a:bodyPr>
                    <a:lstStyle/>
                    <a:p>
                      <a:pPr indent="0" lvl="0" marL="0" rtl="0" algn="l">
                        <a:spcBef>
                          <a:spcPts val="0"/>
                        </a:spcBef>
                        <a:spcAft>
                          <a:spcPts val="0"/>
                        </a:spcAft>
                        <a:buNone/>
                      </a:pPr>
                      <a:r>
                        <a:rPr b="1" lang="fr-FR" sz="1000">
                          <a:solidFill>
                            <a:schemeClr val="dk1"/>
                          </a:solidFill>
                        </a:rPr>
                        <a:t>FP1 : Respect du règlement</a:t>
                      </a:r>
                      <a:endParaRPr b="1" sz="10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FS1.1: Résister aux efforts</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Energie dissipée</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 Arrêter une masse de 300kg allant à une vitesse de 7 m/s (Prévoir une marge)</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0%</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T.3.19</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44325">
                <a:tc vMerge="1"/>
                <a:tc>
                  <a:txBody>
                    <a:bodyPr>
                      <a:noAutofit/>
                    </a:bodyPr>
                    <a:lstStyle/>
                    <a:p>
                      <a:pPr indent="0" lvl="0" marL="0" marR="0" rtl="0" algn="l">
                        <a:lnSpc>
                          <a:spcPct val="100000"/>
                        </a:lnSpc>
                        <a:spcBef>
                          <a:spcPts val="0"/>
                        </a:spcBef>
                        <a:spcAft>
                          <a:spcPts val="0"/>
                        </a:spcAft>
                        <a:buNone/>
                      </a:pPr>
                      <a:r>
                        <a:rPr lang="fr-FR" sz="1000" u="none" cap="none" strike="noStrike"/>
                        <a:t>FS</a:t>
                      </a:r>
                      <a:r>
                        <a:rPr lang="fr-FR" sz="1000"/>
                        <a:t>1</a:t>
                      </a:r>
                      <a:r>
                        <a:rPr lang="fr-FR" sz="1000" u="none" cap="none" strike="noStrike"/>
                        <a:t>.</a:t>
                      </a:r>
                      <a:r>
                        <a:rPr lang="fr-FR" sz="1000"/>
                        <a:t>2</a:t>
                      </a:r>
                      <a:r>
                        <a:rPr lang="fr-FR" sz="1000" u="none" cap="none" strike="noStrike"/>
                        <a:t>: Être suffisamment petit</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Respecter les dimensions maximales imposées par le règlement</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Longueur*Largeur*Hauteur en mm = 200*200*100</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0%</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T.3.19</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19150">
                <a:tc vMerge="1"/>
                <a:tc>
                  <a:txBody>
                    <a:bodyPr>
                      <a:noAutofit/>
                    </a:bodyPr>
                    <a:lstStyle/>
                    <a:p>
                      <a:pPr indent="0" lvl="0" marL="0" marR="0" rtl="0" algn="l">
                        <a:lnSpc>
                          <a:spcPct val="100000"/>
                        </a:lnSpc>
                        <a:spcBef>
                          <a:spcPts val="0"/>
                        </a:spcBef>
                        <a:spcAft>
                          <a:spcPts val="0"/>
                        </a:spcAft>
                        <a:buNone/>
                      </a:pPr>
                      <a:r>
                        <a:rPr lang="fr-FR" sz="1000" u="none" cap="none" strike="noStrike"/>
                        <a:t>FS</a:t>
                      </a:r>
                      <a:r>
                        <a:rPr lang="fr-FR" sz="1000"/>
                        <a:t>1</a:t>
                      </a:r>
                      <a:r>
                        <a:rPr lang="fr-FR" sz="1000" u="none" cap="none" strike="noStrike"/>
                        <a:t>.</a:t>
                      </a:r>
                      <a:r>
                        <a:rPr lang="fr-FR" sz="1000"/>
                        <a:t>3</a:t>
                      </a:r>
                      <a:r>
                        <a:rPr lang="fr-FR" sz="1000" u="none" cap="none" strike="noStrike"/>
                        <a:t>: Limiter la variation de vitesse ressentie en cas d'accident du pilote </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Décélération moyenne et pic  maximum </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Le véhicule doit avoir une décélération moyenne de plus de 20g et un pic max à 40 g dans le test de FC1</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0%</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T.3.19</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9500">
                <a:tc>
                  <a:txBody>
                    <a:bodyPr>
                      <a:noAutofit/>
                    </a:bodyPr>
                    <a:lstStyle/>
                    <a:p>
                      <a:pPr indent="0" lvl="0" marL="0" marR="0" rtl="0" algn="l">
                        <a:lnSpc>
                          <a:spcPct val="100000"/>
                        </a:lnSpc>
                        <a:spcBef>
                          <a:spcPts val="0"/>
                        </a:spcBef>
                        <a:spcAft>
                          <a:spcPts val="0"/>
                        </a:spcAft>
                        <a:buNone/>
                      </a:pPr>
                      <a:r>
                        <a:rPr b="1" lang="fr-FR" sz="1000" u="none" cap="none" strike="noStrike"/>
                        <a:t>FP</a:t>
                      </a:r>
                      <a:r>
                        <a:rPr b="1" lang="fr-FR" sz="1000"/>
                        <a:t>2</a:t>
                      </a:r>
                      <a:r>
                        <a:rPr b="1" lang="fr-FR" sz="1000" u="none" cap="none" strike="noStrike"/>
                        <a:t> : </a:t>
                      </a:r>
                      <a:r>
                        <a:rPr b="1" lang="fr-FR" sz="1000"/>
                        <a:t>Être adapté au châssis</a:t>
                      </a:r>
                      <a:endParaRPr b="1"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FS2.1: </a:t>
                      </a:r>
                      <a:endParaRPr sz="1000"/>
                    </a:p>
                    <a:p>
                      <a:pPr indent="0" lvl="0" marL="0" marR="0" rtl="0" algn="l">
                        <a:lnSpc>
                          <a:spcPct val="100000"/>
                        </a:lnSpc>
                        <a:spcBef>
                          <a:spcPts val="0"/>
                        </a:spcBef>
                        <a:spcAft>
                          <a:spcPts val="0"/>
                        </a:spcAft>
                        <a:buNone/>
                      </a:pPr>
                      <a:r>
                        <a:rPr lang="fr-FR" sz="1000"/>
                        <a:t>Respecter une forme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Font typeface="Arial"/>
                        <a:buNone/>
                      </a:pPr>
                      <a:r>
                        <a:rPr lang="fr-FR" sz="1000"/>
                        <a:t>Entrer dans la carrosserie d'Invictus</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A définir</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A définir</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9500">
                <a:tc>
                  <a:txBody>
                    <a:bodyPr>
                      <a:noAutofit/>
                    </a:bodyPr>
                    <a:lstStyle/>
                    <a:p>
                      <a:pPr indent="0" lvl="0" marL="0" marR="0" rtl="0" algn="l">
                        <a:lnSpc>
                          <a:spcPct val="100000"/>
                        </a:lnSpc>
                        <a:spcBef>
                          <a:spcPts val="0"/>
                        </a:spcBef>
                        <a:spcAft>
                          <a:spcPts val="0"/>
                        </a:spcAft>
                        <a:buNone/>
                      </a:pPr>
                      <a:r>
                        <a:rPr b="1" lang="fr-FR" sz="1000" u="none" cap="none" strike="noStrike"/>
                        <a:t>FP</a:t>
                      </a:r>
                      <a:r>
                        <a:rPr b="1" lang="fr-FR" sz="1000"/>
                        <a:t>3: être léger</a:t>
                      </a:r>
                      <a:endParaRPr b="1"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FS3.1:  Être moins lourd que la version</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masse</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450g</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A définir</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993950">
                <a:tc>
                  <a:txBody>
                    <a:bodyPr>
                      <a:noAutofit/>
                    </a:bodyPr>
                    <a:lstStyle/>
                    <a:p>
                      <a:pPr indent="0" lvl="0" marL="0" marR="0" rtl="0" algn="l">
                        <a:lnSpc>
                          <a:spcPct val="100000"/>
                        </a:lnSpc>
                        <a:spcBef>
                          <a:spcPts val="0"/>
                        </a:spcBef>
                        <a:spcAft>
                          <a:spcPts val="0"/>
                        </a:spcAft>
                        <a:buNone/>
                      </a:pPr>
                      <a:r>
                        <a:rPr b="1" lang="fr-FR" sz="1000" u="none" cap="none" strike="noStrike"/>
                        <a:t>FP</a:t>
                      </a:r>
                      <a:r>
                        <a:rPr b="1" lang="fr-FR" sz="1000"/>
                        <a:t>4</a:t>
                      </a:r>
                      <a:r>
                        <a:rPr b="1" lang="fr-FR" sz="1000" u="none" cap="none" strike="noStrike"/>
                        <a:t> :</a:t>
                      </a:r>
                      <a:r>
                        <a:rPr b="1" lang="fr-FR" sz="1000"/>
                        <a:t> Limiter le budget</a:t>
                      </a:r>
                      <a:endParaRPr b="1"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FS4.1:Ne pas coûter trop cher par rapport au prix de la boîte anti-choc fournie par la compétition</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prix</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500 €</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A définir</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939" name="Google Shape;939;g5b494d2df6_0_122"/>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940" name="Google Shape;940;g5b494d2df6_0_122"/>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44" name="Shape 944"/>
        <p:cNvGrpSpPr/>
        <p:nvPr/>
      </p:nvGrpSpPr>
      <p:grpSpPr>
        <a:xfrm>
          <a:off x="0" y="0"/>
          <a:ext cx="0" cy="0"/>
          <a:chOff x="0" y="0"/>
          <a:chExt cx="0" cy="0"/>
        </a:xfrm>
      </p:grpSpPr>
      <p:sp>
        <p:nvSpPr>
          <p:cNvPr id="945" name="Google Shape;945;g5b494d2df6_0_133"/>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t>
            </a:r>
            <a:r>
              <a:rPr b="1" lang="fr-FR" sz="2400" u="sng">
                <a:solidFill>
                  <a:schemeClr val="dk1"/>
                </a:solidFill>
                <a:highlight>
                  <a:srgbClr val="00FF00"/>
                </a:highlight>
                <a:latin typeface="Calibri"/>
                <a:ea typeface="Calibri"/>
                <a:cs typeface="Calibri"/>
                <a:sym typeface="Calibri"/>
              </a:rPr>
              <a:t>Châssis équipé</a:t>
            </a:r>
            <a:endParaRPr b="0" i="0" sz="2400" u="none" cap="none" strike="noStrike">
              <a:solidFill>
                <a:schemeClr val="dk1"/>
              </a:solidFill>
              <a:highlight>
                <a:srgbClr val="00FF00"/>
              </a:highlight>
              <a:latin typeface="Arial"/>
              <a:ea typeface="Arial"/>
              <a:cs typeface="Arial"/>
              <a:sym typeface="Arial"/>
            </a:endParaRPr>
          </a:p>
        </p:txBody>
      </p:sp>
      <p:sp>
        <p:nvSpPr>
          <p:cNvPr id="946" name="Google Shape;946;g5b494d2df6_0_133"/>
          <p:cNvSpPr txBox="1"/>
          <p:nvPr/>
        </p:nvSpPr>
        <p:spPr>
          <a:xfrm>
            <a:off x="0" y="595000"/>
            <a:ext cx="9144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Support de batterie</a:t>
            </a:r>
            <a:endParaRPr/>
          </a:p>
        </p:txBody>
      </p:sp>
      <p:sp>
        <p:nvSpPr>
          <p:cNvPr id="947" name="Google Shape;947;g5b494d2df6_0_133"/>
          <p:cNvSpPr txBox="1"/>
          <p:nvPr/>
        </p:nvSpPr>
        <p:spPr>
          <a:xfrm>
            <a:off x="7711575" y="91325"/>
            <a:ext cx="8229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PTS</a:t>
            </a:r>
            <a:endParaRPr/>
          </a:p>
        </p:txBody>
      </p:sp>
      <p:sp>
        <p:nvSpPr>
          <p:cNvPr id="948" name="Google Shape;948;g5b494d2df6_0_133"/>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graphicFrame>
        <p:nvGraphicFramePr>
          <p:cNvPr id="949" name="Google Shape;949;g5b494d2df6_0_133"/>
          <p:cNvGraphicFramePr/>
          <p:nvPr/>
        </p:nvGraphicFramePr>
        <p:xfrm>
          <a:off x="0" y="2795483"/>
          <a:ext cx="3000000" cy="3000000"/>
        </p:xfrm>
        <a:graphic>
          <a:graphicData uri="http://schemas.openxmlformats.org/drawingml/2006/table">
            <a:tbl>
              <a:tblPr bandRow="1" firstRow="1">
                <a:noFill/>
                <a:tableStyleId>{9A9046B2-43F9-4BFE-BDCA-88F7E11736F6}</a:tableStyleId>
              </a:tblPr>
              <a:tblGrid>
                <a:gridCol w="2069275"/>
                <a:gridCol w="2357025"/>
                <a:gridCol w="1029100"/>
                <a:gridCol w="1516225"/>
                <a:gridCol w="979750"/>
                <a:gridCol w="1192625"/>
              </a:tblGrid>
              <a:tr h="100000">
                <a:tc>
                  <a:txBody>
                    <a:bodyPr>
                      <a:noAutofit/>
                    </a:bodyPr>
                    <a:lstStyle/>
                    <a:p>
                      <a:pPr indent="0" lvl="0" marL="0" marR="0" rtl="0" algn="l">
                        <a:lnSpc>
                          <a:spcPct val="100000"/>
                        </a:lnSpc>
                        <a:spcBef>
                          <a:spcPts val="0"/>
                        </a:spcBef>
                        <a:spcAft>
                          <a:spcPts val="0"/>
                        </a:spcAft>
                        <a:buNone/>
                      </a:pPr>
                      <a:r>
                        <a:rPr lang="fr-FR" sz="1000" u="none" cap="none" strike="noStrike"/>
                        <a:t>Fonction primaire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Fonction secondaire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Critère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Niveau</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Flexibilité</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Article règlement</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53700">
                <a:tc rowSpan="2">
                  <a:txBody>
                    <a:bodyPr>
                      <a:noAutofit/>
                    </a:bodyPr>
                    <a:lstStyle/>
                    <a:p>
                      <a:pPr indent="0" lvl="0" marL="0" rtl="0" algn="l">
                        <a:spcBef>
                          <a:spcPts val="0"/>
                        </a:spcBef>
                        <a:spcAft>
                          <a:spcPts val="0"/>
                        </a:spcAft>
                        <a:buNone/>
                      </a:pPr>
                      <a:r>
                        <a:rPr b="1" lang="fr-FR" sz="1000">
                          <a:solidFill>
                            <a:schemeClr val="dk1"/>
                          </a:solidFill>
                        </a:rPr>
                        <a:t>FP1 : Respect du règlement</a:t>
                      </a:r>
                      <a:endParaRPr b="1" sz="10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FS1.1 :permettre une attache sécuritaire </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0%</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T.11.7.2</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26550">
                <a:tc vMerge="1"/>
                <a:tc>
                  <a:txBody>
                    <a:bodyPr>
                      <a:noAutofit/>
                    </a:bodyPr>
                    <a:lstStyle/>
                    <a:p>
                      <a:pPr indent="0" lvl="0" marL="0" marR="0" rtl="0" algn="l">
                        <a:lnSpc>
                          <a:spcPct val="100000"/>
                        </a:lnSpc>
                        <a:spcBef>
                          <a:spcPts val="0"/>
                        </a:spcBef>
                        <a:spcAft>
                          <a:spcPts val="0"/>
                        </a:spcAft>
                        <a:buNone/>
                      </a:pPr>
                      <a:r>
                        <a:rPr lang="fr-FR" sz="1000" u="none" cap="none" strike="noStrike"/>
                        <a:t>FS</a:t>
                      </a:r>
                      <a:r>
                        <a:rPr lang="fr-FR" sz="1000"/>
                        <a:t>1</a:t>
                      </a:r>
                      <a:r>
                        <a:rPr lang="fr-FR" sz="1000" u="none" cap="none" strike="noStrike"/>
                        <a:t>.</a:t>
                      </a:r>
                      <a:r>
                        <a:rPr lang="fr-FR" sz="1000"/>
                        <a:t>2</a:t>
                      </a:r>
                      <a:r>
                        <a:rPr lang="fr-FR" sz="1000" u="none" cap="none" strike="noStrike"/>
                        <a:t> :</a:t>
                      </a:r>
                      <a:r>
                        <a:rPr lang="fr-FR" sz="1000"/>
                        <a:t>être rigide et robuste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force latérale</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20g à l’avant, 2g sur les côtés</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0%</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T11.7.4</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76100">
                <a:tc>
                  <a:txBody>
                    <a:bodyPr>
                      <a:noAutofit/>
                    </a:bodyPr>
                    <a:lstStyle/>
                    <a:p>
                      <a:pPr indent="0" lvl="0" marL="0" marR="0" rtl="0" algn="l">
                        <a:lnSpc>
                          <a:spcPct val="100000"/>
                        </a:lnSpc>
                        <a:spcBef>
                          <a:spcPts val="0"/>
                        </a:spcBef>
                        <a:spcAft>
                          <a:spcPts val="0"/>
                        </a:spcAft>
                        <a:buNone/>
                      </a:pPr>
                      <a:r>
                        <a:rPr b="1" lang="fr-FR" sz="1000" u="none" cap="none" strike="noStrike"/>
                        <a:t>FP</a:t>
                      </a:r>
                      <a:r>
                        <a:rPr b="1" lang="fr-FR" sz="1000"/>
                        <a:t>2:</a:t>
                      </a:r>
                      <a:r>
                        <a:rPr b="1" lang="fr-FR" sz="1000" u="none" cap="none" strike="noStrike"/>
                        <a:t>  </a:t>
                      </a:r>
                      <a:r>
                        <a:rPr b="1" lang="fr-FR" sz="1000"/>
                        <a:t>S</a:t>
                      </a:r>
                      <a:r>
                        <a:rPr b="1" lang="fr-FR" sz="1000" u="none" cap="none" strike="noStrike"/>
                        <a:t>upporter la batterie</a:t>
                      </a:r>
                      <a:endParaRPr b="1"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FS2.1: être adaptée à la batterie</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dimensions et masse</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120,5mm x 82,5 mm (surface inférieure)</a:t>
                      </a:r>
                      <a:endParaRPr sz="1000"/>
                    </a:p>
                    <a:p>
                      <a:pPr indent="0" lvl="0" marL="0" marR="0" rtl="0" algn="l">
                        <a:lnSpc>
                          <a:spcPct val="100000"/>
                        </a:lnSpc>
                        <a:spcBef>
                          <a:spcPts val="0"/>
                        </a:spcBef>
                        <a:spcAft>
                          <a:spcPts val="0"/>
                        </a:spcAft>
                        <a:buNone/>
                      </a:pPr>
                      <a:r>
                        <a:rPr lang="fr-FR" sz="1000"/>
                        <a:t>1,2kg</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0%</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950" name="Google Shape;950;g5b494d2df6_0_133"/>
          <p:cNvSpPr txBox="1"/>
          <p:nvPr/>
        </p:nvSpPr>
        <p:spPr>
          <a:xfrm>
            <a:off x="0" y="1056675"/>
            <a:ext cx="9144000" cy="1738800"/>
          </a:xfrm>
          <a:prstGeom prst="rect">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Exigences et cas de charges</a:t>
            </a:r>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1" i="0" lang="fr-FR" sz="1050" u="none" cap="none" strike="noStrike">
                <a:solidFill>
                  <a:srgbClr val="000000"/>
                </a:solidFill>
                <a:latin typeface="Arial"/>
                <a:ea typeface="Arial"/>
                <a:cs typeface="Arial"/>
                <a:sym typeface="Arial"/>
              </a:rPr>
              <a:t>Fonction : </a:t>
            </a:r>
            <a:r>
              <a:rPr b="0" i="0" lang="fr-FR" sz="1050" u="none" cap="none" strike="noStrike">
                <a:solidFill>
                  <a:srgbClr val="000000"/>
                </a:solidFill>
                <a:latin typeface="Arial"/>
                <a:ea typeface="Arial"/>
                <a:cs typeface="Arial"/>
                <a:sym typeface="Arial"/>
              </a:rPr>
              <a:t>Soutenir la batterie et la fixer de façon “rigide et robuste” au châssis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1" i="0" lang="fr-FR" sz="1050" u="none" cap="none" strike="noStrike">
                <a:solidFill>
                  <a:srgbClr val="000000"/>
                </a:solidFill>
                <a:latin typeface="Arial"/>
                <a:ea typeface="Arial"/>
                <a:cs typeface="Arial"/>
                <a:sym typeface="Arial"/>
              </a:rPr>
              <a:t>Cas de charges : </a:t>
            </a:r>
            <a:r>
              <a:rPr b="0" i="0" lang="fr-FR" sz="1050" u="none" cap="none" strike="noStrike">
                <a:solidFill>
                  <a:srgbClr val="000000"/>
                </a:solidFill>
                <a:latin typeface="Arial"/>
                <a:ea typeface="Arial"/>
                <a:cs typeface="Arial"/>
                <a:sym typeface="Arial"/>
              </a:rPr>
              <a:t>Supporter l’accélération longitudinale et radiale de la batterie dans son support</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highlight>
                <a:srgbClr val="FF0000"/>
              </a:highlight>
              <a:latin typeface="Arial"/>
              <a:ea typeface="Arial"/>
              <a:cs typeface="Arial"/>
              <a:sym typeface="Arial"/>
            </a:endParaRPr>
          </a:p>
        </p:txBody>
      </p:sp>
      <p:sp>
        <p:nvSpPr>
          <p:cNvPr id="951" name="Google Shape;951;g5b494d2df6_0_133"/>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952" name="Google Shape;952;g5b494d2df6_0_133"/>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56" name="Shape 956"/>
        <p:cNvGrpSpPr/>
        <p:nvPr/>
      </p:nvGrpSpPr>
      <p:grpSpPr>
        <a:xfrm>
          <a:off x="0" y="0"/>
          <a:ext cx="0" cy="0"/>
          <a:chOff x="0" y="0"/>
          <a:chExt cx="0" cy="0"/>
        </a:xfrm>
      </p:grpSpPr>
      <p:sp>
        <p:nvSpPr>
          <p:cNvPr id="957" name="Google Shape;957;g5b494d2df6_0_391"/>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t>
            </a:r>
            <a:r>
              <a:rPr b="1" lang="fr-FR" sz="2400" u="sng">
                <a:solidFill>
                  <a:schemeClr val="dk1"/>
                </a:solidFill>
                <a:highlight>
                  <a:srgbClr val="00FF00"/>
                </a:highlight>
                <a:latin typeface="Calibri"/>
                <a:ea typeface="Calibri"/>
                <a:cs typeface="Calibri"/>
                <a:sym typeface="Calibri"/>
              </a:rPr>
              <a:t>Motorisation</a:t>
            </a:r>
            <a:endParaRPr b="0" i="0" sz="2400" u="none" cap="none" strike="noStrike">
              <a:solidFill>
                <a:schemeClr val="dk1"/>
              </a:solidFill>
              <a:highlight>
                <a:srgbClr val="00FF00"/>
              </a:highlight>
              <a:latin typeface="Arial"/>
              <a:ea typeface="Arial"/>
              <a:cs typeface="Arial"/>
              <a:sym typeface="Arial"/>
            </a:endParaRPr>
          </a:p>
        </p:txBody>
      </p:sp>
      <p:sp>
        <p:nvSpPr>
          <p:cNvPr id="958" name="Google Shape;958;g5b494d2df6_0_391"/>
          <p:cNvSpPr txBox="1"/>
          <p:nvPr/>
        </p:nvSpPr>
        <p:spPr>
          <a:xfrm>
            <a:off x="0" y="590550"/>
            <a:ext cx="55722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Récupérateur de fluides</a:t>
            </a:r>
            <a:endParaRPr b="1" sz="1200"/>
          </a:p>
          <a:p>
            <a:pPr indent="0" lvl="0" marL="0" marR="0" rtl="0" algn="l">
              <a:lnSpc>
                <a:spcPct val="100000"/>
              </a:lnSpc>
              <a:spcBef>
                <a:spcPts val="0"/>
              </a:spcBef>
              <a:spcAft>
                <a:spcPts val="0"/>
              </a:spcAft>
              <a:buNone/>
            </a:pPr>
            <a:r>
              <a:rPr lang="fr-FR" sz="1100"/>
              <a:t>Récupérer les excès de fluide du circuit de refroidissement et d’huile moteur</a:t>
            </a:r>
            <a:endParaRPr sz="1100"/>
          </a:p>
        </p:txBody>
      </p:sp>
      <p:sp>
        <p:nvSpPr>
          <p:cNvPr id="959" name="Google Shape;959;g5b494d2df6_0_391"/>
          <p:cNvSpPr txBox="1"/>
          <p:nvPr/>
        </p:nvSpPr>
        <p:spPr>
          <a:xfrm>
            <a:off x="0" y="1056675"/>
            <a:ext cx="5572200" cy="17388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fr-FR" sz="1200" u="none" cap="none" strike="noStrike">
                <a:solidFill>
                  <a:srgbClr val="000000"/>
                </a:solidFill>
                <a:latin typeface="Arial"/>
                <a:ea typeface="Arial"/>
                <a:cs typeface="Arial"/>
                <a:sym typeface="Arial"/>
              </a:rPr>
              <a:t>Exigences et cas de charges</a:t>
            </a:r>
            <a:endParaRPr/>
          </a:p>
          <a:p>
            <a:pPr indent="0" lvl="0" marL="0" marR="0" rtl="0" algn="l">
              <a:lnSpc>
                <a:spcPct val="100000"/>
              </a:lnSpc>
              <a:spcBef>
                <a:spcPts val="0"/>
              </a:spcBef>
              <a:spcAft>
                <a:spcPts val="0"/>
              </a:spcAft>
              <a:buNone/>
            </a:pPr>
            <a:r>
              <a:rPr lang="fr-FR" sz="1100"/>
              <a:t>Performance : étanchéité</a:t>
            </a:r>
            <a:endParaRPr sz="1100"/>
          </a:p>
          <a:p>
            <a:pPr indent="0" lvl="0" marL="0" marR="0" rtl="0" algn="l">
              <a:lnSpc>
                <a:spcPct val="100000"/>
              </a:lnSpc>
              <a:spcBef>
                <a:spcPts val="0"/>
              </a:spcBef>
              <a:spcAft>
                <a:spcPts val="0"/>
              </a:spcAft>
              <a:buNone/>
            </a:pPr>
            <a:r>
              <a:rPr lang="fr-FR" sz="1100"/>
              <a:t>Sollicitation : fluide à température élevée (&gt;125°C)</a:t>
            </a:r>
            <a:endParaRPr b="0" i="0" sz="1100" u="none" cap="none" strike="noStrike">
              <a:latin typeface="Arial"/>
              <a:ea typeface="Arial"/>
              <a:cs typeface="Arial"/>
              <a:sym typeface="Arial"/>
            </a:endParaRPr>
          </a:p>
        </p:txBody>
      </p:sp>
      <p:sp>
        <p:nvSpPr>
          <p:cNvPr id="960" name="Google Shape;960;g5b494d2df6_0_391"/>
          <p:cNvSpPr txBox="1"/>
          <p:nvPr/>
        </p:nvSpPr>
        <p:spPr>
          <a:xfrm>
            <a:off x="7808625" y="91325"/>
            <a:ext cx="7257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EBD</a:t>
            </a:r>
            <a:endParaRPr/>
          </a:p>
        </p:txBody>
      </p:sp>
      <p:sp>
        <p:nvSpPr>
          <p:cNvPr id="961" name="Google Shape;961;g5b494d2df6_0_391"/>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a:p>
        </p:txBody>
      </p:sp>
      <p:sp>
        <p:nvSpPr>
          <p:cNvPr id="962" name="Google Shape;962;g5b494d2df6_0_391"/>
          <p:cNvSpPr/>
          <p:nvPr/>
        </p:nvSpPr>
        <p:spPr>
          <a:xfrm>
            <a:off x="5572250" y="586525"/>
            <a:ext cx="3571800" cy="22089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fr-FR" sz="1200" u="none" cap="none" strike="noStrike">
                <a:solidFill>
                  <a:schemeClr val="dk1"/>
                </a:solidFill>
                <a:latin typeface="Arial"/>
                <a:ea typeface="Arial"/>
                <a:cs typeface="Arial"/>
                <a:sym typeface="Arial"/>
              </a:rPr>
              <a:t>Architecture / Sous systèmes</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fr-FR" sz="1200"/>
              <a:t>Forme : parallélépipède, cylindre, géométrie plus complexe pour minimiser l’encombrement</a:t>
            </a:r>
            <a:endParaRPr sz="1200"/>
          </a:p>
          <a:p>
            <a:pPr indent="0" lvl="0" marL="0" marR="0" rtl="0" algn="l">
              <a:lnSpc>
                <a:spcPct val="100000"/>
              </a:lnSpc>
              <a:spcBef>
                <a:spcPts val="0"/>
              </a:spcBef>
              <a:spcAft>
                <a:spcPts val="0"/>
              </a:spcAft>
              <a:buNone/>
            </a:pPr>
            <a:r>
              <a:t/>
            </a:r>
            <a:endParaRPr sz="1200"/>
          </a:p>
          <a:p>
            <a:pPr indent="0" lvl="0" marL="0" marR="0" rtl="0" algn="l">
              <a:lnSpc>
                <a:spcPct val="100000"/>
              </a:lnSpc>
              <a:spcBef>
                <a:spcPts val="0"/>
              </a:spcBef>
              <a:spcAft>
                <a:spcPts val="0"/>
              </a:spcAft>
              <a:buNone/>
            </a:pPr>
            <a:r>
              <a:rPr lang="fr-FR" sz="1200"/>
              <a:t>Architecture retenue : forme cylindrique en aluminium </a:t>
            </a:r>
            <a:endParaRPr sz="1200"/>
          </a:p>
        </p:txBody>
      </p:sp>
      <p:graphicFrame>
        <p:nvGraphicFramePr>
          <p:cNvPr id="963" name="Google Shape;963;g5b494d2df6_0_391"/>
          <p:cNvGraphicFramePr/>
          <p:nvPr/>
        </p:nvGraphicFramePr>
        <p:xfrm>
          <a:off x="50" y="2795523"/>
          <a:ext cx="3000000" cy="3000000"/>
        </p:xfrm>
        <a:graphic>
          <a:graphicData uri="http://schemas.openxmlformats.org/drawingml/2006/table">
            <a:tbl>
              <a:tblPr bandRow="1" firstRow="1">
                <a:noFill/>
                <a:tableStyleId>{9A9046B2-43F9-4BFE-BDCA-88F7E11736F6}</a:tableStyleId>
              </a:tblPr>
              <a:tblGrid>
                <a:gridCol w="1747575"/>
                <a:gridCol w="2446150"/>
                <a:gridCol w="1203550"/>
                <a:gridCol w="1057950"/>
                <a:gridCol w="1298075"/>
                <a:gridCol w="1390675"/>
              </a:tblGrid>
              <a:tr h="430325">
                <a:tc>
                  <a:txBody>
                    <a:bodyPr>
                      <a:noAutofit/>
                    </a:bodyPr>
                    <a:lstStyle/>
                    <a:p>
                      <a:pPr indent="0" lvl="0" marL="0" marR="0" rtl="0" algn="l">
                        <a:lnSpc>
                          <a:spcPct val="100000"/>
                        </a:lnSpc>
                        <a:spcBef>
                          <a:spcPts val="0"/>
                        </a:spcBef>
                        <a:spcAft>
                          <a:spcPts val="0"/>
                        </a:spcAft>
                        <a:buNone/>
                      </a:pPr>
                      <a:r>
                        <a:rPr lang="fr-FR" sz="1000" u="none" cap="none" strike="noStrike"/>
                        <a:t>Fonction primaire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Fonction secondaire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Critère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Niveau</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Flexibilité</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Article règlement</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18875">
                <a:tc rowSpan="4">
                  <a:txBody>
                    <a:bodyPr>
                      <a:noAutofit/>
                    </a:bodyPr>
                    <a:lstStyle/>
                    <a:p>
                      <a:pPr indent="0" lvl="0" marL="0" rtl="0" algn="l">
                        <a:spcBef>
                          <a:spcPts val="0"/>
                        </a:spcBef>
                        <a:spcAft>
                          <a:spcPts val="0"/>
                        </a:spcAft>
                        <a:buNone/>
                      </a:pPr>
                      <a:r>
                        <a:rPr b="1" lang="fr-FR" sz="1000">
                          <a:solidFill>
                            <a:schemeClr val="dk1"/>
                          </a:solidFill>
                        </a:rPr>
                        <a:t>FP1 : Respect du règlement</a:t>
                      </a:r>
                      <a:endParaRPr b="1" sz="10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FS1.1 : </a:t>
                      </a:r>
                      <a:r>
                        <a:rPr lang="fr-FR" sz="1000"/>
                        <a:t>Récupérer et contenir les fluides sans fuites</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Etanchéité</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Doivent être soudés</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Aucune</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T7.3.2</a:t>
                      </a:r>
                      <a:endParaRPr sz="1000"/>
                    </a:p>
                    <a:p>
                      <a:pPr indent="0" lvl="0" marL="0" marR="0" rtl="0" algn="l">
                        <a:lnSpc>
                          <a:spcPct val="100000"/>
                        </a:lnSpc>
                        <a:spcBef>
                          <a:spcPts val="0"/>
                        </a:spcBef>
                        <a:spcAft>
                          <a:spcPts val="0"/>
                        </a:spcAft>
                        <a:buNone/>
                      </a:pPr>
                      <a:r>
                        <a:rPr lang="fr-FR" sz="1000"/>
                        <a:t>T7.3.1</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18875">
                <a:tc vMerge="1"/>
                <a:tc>
                  <a:txBody>
                    <a:bodyPr>
                      <a:noAutofit/>
                    </a:bodyPr>
                    <a:lstStyle/>
                    <a:p>
                      <a:pPr indent="0" lvl="0" marL="0" marR="0" rtl="0" algn="l">
                        <a:lnSpc>
                          <a:spcPct val="100000"/>
                        </a:lnSpc>
                        <a:spcBef>
                          <a:spcPts val="0"/>
                        </a:spcBef>
                        <a:spcAft>
                          <a:spcPts val="0"/>
                        </a:spcAft>
                        <a:buNone/>
                      </a:pPr>
                      <a:r>
                        <a:rPr lang="fr-FR" sz="1000" u="none" cap="none" strike="noStrike"/>
                        <a:t>FS1.2 : Résister aux températures des fluid</a:t>
                      </a:r>
                      <a:r>
                        <a:rPr lang="fr-FR" sz="1000"/>
                        <a:t>es</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Tenue thermique</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&gt;125°C</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Aucune</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T7.3.4</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59675">
                <a:tc vMerge="1"/>
                <a:tc>
                  <a:txBody>
                    <a:bodyPr>
                      <a:noAutofit/>
                    </a:bodyPr>
                    <a:lstStyle/>
                    <a:p>
                      <a:pPr indent="0" lvl="0" marL="0" marR="0" rtl="0" algn="l">
                        <a:lnSpc>
                          <a:spcPct val="100000"/>
                        </a:lnSpc>
                        <a:spcBef>
                          <a:spcPts val="0"/>
                        </a:spcBef>
                        <a:spcAft>
                          <a:spcPts val="0"/>
                        </a:spcAft>
                        <a:buNone/>
                      </a:pPr>
                      <a:r>
                        <a:rPr lang="fr-FR" sz="1000"/>
                        <a:t>FS1.3: Le volume doit être suffisant</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Volume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10% du volume total ou 900 ml</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Aucune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T7.3.2</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18875">
                <a:tc vMerge="1"/>
                <a:tc>
                  <a:txBody>
                    <a:bodyPr>
                      <a:noAutofit/>
                    </a:bodyPr>
                    <a:lstStyle/>
                    <a:p>
                      <a:pPr indent="0" lvl="0" marL="0" marR="0" rtl="0" algn="l">
                        <a:lnSpc>
                          <a:spcPct val="100000"/>
                        </a:lnSpc>
                        <a:spcBef>
                          <a:spcPts val="0"/>
                        </a:spcBef>
                        <a:spcAft>
                          <a:spcPts val="0"/>
                        </a:spcAft>
                        <a:buNone/>
                      </a:pPr>
                      <a:r>
                        <a:rPr lang="fr-FR" sz="1000"/>
                        <a:t>FS1.4: S’insérer derrière le pare-feu, sous le niveau d’épaule du pilote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Encombrement</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Fixés au </a:t>
                      </a:r>
                      <a:r>
                        <a:rPr lang="fr-FR" sz="1000"/>
                        <a:t>châssis</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Aucune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T7.3.5</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8100">
                <a:tc>
                  <a:txBody>
                    <a:bodyPr>
                      <a:noAutofit/>
                    </a:bodyPr>
                    <a:lstStyle/>
                    <a:p>
                      <a:pPr indent="0" lvl="0" marL="0" marR="0" rtl="0" algn="l">
                        <a:lnSpc>
                          <a:spcPct val="100000"/>
                        </a:lnSpc>
                        <a:spcBef>
                          <a:spcPts val="0"/>
                        </a:spcBef>
                        <a:spcAft>
                          <a:spcPts val="0"/>
                        </a:spcAft>
                        <a:buNone/>
                      </a:pPr>
                      <a:r>
                        <a:rPr b="1" lang="fr-FR" sz="1000" u="none" cap="none" strike="noStrike"/>
                        <a:t>FP2 : Masse</a:t>
                      </a:r>
                      <a:endParaRPr b="1"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u="none" cap="none" strike="noStrike"/>
                        <a:t>FS2.1 : L</a:t>
                      </a:r>
                      <a:r>
                        <a:rPr lang="fr-FR" sz="1000"/>
                        <a:t>a masse doit être faible</a:t>
                      </a:r>
                      <a:r>
                        <a:rPr lang="fr-FR" sz="1000" u="none" cap="none" strike="noStrike"/>
                        <a:t> </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Masse</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300g</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10%</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18875">
                <a:tc rowSpan="2">
                  <a:txBody>
                    <a:bodyPr>
                      <a:noAutofit/>
                    </a:bodyPr>
                    <a:lstStyle/>
                    <a:p>
                      <a:pPr indent="0" lvl="0" marL="0" rtl="0" algn="l">
                        <a:spcBef>
                          <a:spcPts val="0"/>
                        </a:spcBef>
                        <a:spcAft>
                          <a:spcPts val="0"/>
                        </a:spcAft>
                        <a:buNone/>
                      </a:pPr>
                      <a:r>
                        <a:rPr b="1" lang="fr-FR" sz="1000">
                          <a:solidFill>
                            <a:schemeClr val="dk1"/>
                          </a:solidFill>
                        </a:rPr>
                        <a:t>FP3 : Tuyaux de récupération</a:t>
                      </a:r>
                      <a:endParaRPr b="1" sz="1000">
                        <a:solidFill>
                          <a:schemeClr val="dk1"/>
                        </a:solidFill>
                      </a:endParaRPr>
                    </a:p>
                    <a:p>
                      <a:pPr indent="0" lvl="0" marL="0" rtl="0" algn="l">
                        <a:spcBef>
                          <a:spcPts val="0"/>
                        </a:spcBef>
                        <a:spcAft>
                          <a:spcPts val="0"/>
                        </a:spcAft>
                        <a:buNone/>
                      </a:pPr>
                      <a:r>
                        <a:t/>
                      </a:r>
                      <a:endParaRPr b="1" sz="10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Font typeface="Arial"/>
                        <a:buNone/>
                      </a:pPr>
                      <a:r>
                        <a:rPr lang="fr-FR" sz="1000"/>
                        <a:t>FS3.1: Diamètre intérieur</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Diamètre</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3mm</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Diamètre</a:t>
                      </a:r>
                      <a:r>
                        <a:rPr lang="fr-FR" sz="1000"/>
                        <a:t> mini</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18875">
                <a:tc vMerge="1"/>
                <a:tc>
                  <a:txBody>
                    <a:bodyPr>
                      <a:noAutofit/>
                    </a:bodyPr>
                    <a:lstStyle/>
                    <a:p>
                      <a:pPr indent="0" lvl="0" marL="0" rtl="0" algn="l">
                        <a:spcBef>
                          <a:spcPts val="0"/>
                        </a:spcBef>
                        <a:spcAft>
                          <a:spcPts val="0"/>
                        </a:spcAft>
                        <a:buNone/>
                      </a:pPr>
                      <a:r>
                        <a:rPr lang="fr-FR" sz="1000"/>
                        <a:t>FS3.2: Résistance thermique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Tenue thermique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&gt;125°C</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000"/>
                        <a:t>Aucune</a:t>
                      </a:r>
                      <a:endParaRPr sz="10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964" name="Google Shape;964;g5b494d2df6_0_391"/>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965" name="Google Shape;965;g5b494d2df6_0_391"/>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69" name="Shape 969"/>
        <p:cNvGrpSpPr/>
        <p:nvPr/>
      </p:nvGrpSpPr>
      <p:grpSpPr>
        <a:xfrm>
          <a:off x="0" y="0"/>
          <a:ext cx="0" cy="0"/>
          <a:chOff x="0" y="0"/>
          <a:chExt cx="0" cy="0"/>
        </a:xfrm>
      </p:grpSpPr>
      <p:sp>
        <p:nvSpPr>
          <p:cNvPr id="970" name="Google Shape;970;g5b494d2df6_0_424"/>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t>
            </a:r>
            <a:r>
              <a:rPr b="1" lang="fr-FR" sz="2400" u="sng">
                <a:solidFill>
                  <a:srgbClr val="CC0000"/>
                </a:solidFill>
                <a:latin typeface="Calibri"/>
                <a:ea typeface="Calibri"/>
                <a:cs typeface="Calibri"/>
                <a:sym typeface="Calibri"/>
              </a:rPr>
              <a:t>SEISM</a:t>
            </a:r>
            <a:endParaRPr b="0" i="0" sz="2400" u="none" cap="none" strike="noStrike">
              <a:solidFill>
                <a:schemeClr val="dk1"/>
              </a:solidFill>
              <a:highlight>
                <a:srgbClr val="FF0000"/>
              </a:highlight>
              <a:latin typeface="Arial"/>
              <a:ea typeface="Arial"/>
              <a:cs typeface="Arial"/>
              <a:sym typeface="Arial"/>
            </a:endParaRPr>
          </a:p>
        </p:txBody>
      </p:sp>
      <p:sp>
        <p:nvSpPr>
          <p:cNvPr id="971" name="Google Shape;971;g5b494d2df6_0_424"/>
          <p:cNvSpPr txBox="1"/>
          <p:nvPr/>
        </p:nvSpPr>
        <p:spPr>
          <a:xfrm>
            <a:off x="0" y="595000"/>
            <a:ext cx="9144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Tableau de bord</a:t>
            </a:r>
            <a:endParaRPr b="1" sz="1200"/>
          </a:p>
          <a:p>
            <a:pPr indent="0" lvl="0" marL="0" marR="0" rtl="0" algn="l">
              <a:lnSpc>
                <a:spcPct val="100000"/>
              </a:lnSpc>
              <a:spcBef>
                <a:spcPts val="0"/>
              </a:spcBef>
              <a:spcAft>
                <a:spcPts val="0"/>
              </a:spcAft>
              <a:buNone/>
            </a:pPr>
            <a:r>
              <a:t/>
            </a:r>
            <a:endParaRPr b="1" sz="1200"/>
          </a:p>
        </p:txBody>
      </p:sp>
      <p:sp>
        <p:nvSpPr>
          <p:cNvPr id="972" name="Google Shape;972;g5b494d2df6_0_424"/>
          <p:cNvSpPr txBox="1"/>
          <p:nvPr/>
        </p:nvSpPr>
        <p:spPr>
          <a:xfrm>
            <a:off x="7686400" y="91325"/>
            <a:ext cx="848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RMN</a:t>
            </a:r>
            <a:endParaRPr/>
          </a:p>
        </p:txBody>
      </p:sp>
      <p:graphicFrame>
        <p:nvGraphicFramePr>
          <p:cNvPr id="973" name="Google Shape;973;g5b494d2df6_0_424"/>
          <p:cNvGraphicFramePr/>
          <p:nvPr/>
        </p:nvGraphicFramePr>
        <p:xfrm>
          <a:off x="-12" y="1069273"/>
          <a:ext cx="3000000" cy="3000000"/>
        </p:xfrm>
        <a:graphic>
          <a:graphicData uri="http://schemas.openxmlformats.org/drawingml/2006/table">
            <a:tbl>
              <a:tblPr bandRow="1" firstRow="1">
                <a:noFill/>
                <a:tableStyleId>{9A9046B2-43F9-4BFE-BDCA-88F7E11736F6}</a:tableStyleId>
              </a:tblPr>
              <a:tblGrid>
                <a:gridCol w="1309225"/>
                <a:gridCol w="1113825"/>
                <a:gridCol w="1142875"/>
                <a:gridCol w="926475"/>
                <a:gridCol w="718600"/>
              </a:tblGrid>
              <a:tr h="456850">
                <a:tc>
                  <a:txBody>
                    <a:bodyPr>
                      <a:noAutofit/>
                    </a:bodyPr>
                    <a:lstStyle/>
                    <a:p>
                      <a:pPr indent="0" lvl="0" marL="0" marR="0" rtl="0" algn="l">
                        <a:lnSpc>
                          <a:spcPct val="100000"/>
                        </a:lnSpc>
                        <a:spcBef>
                          <a:spcPts val="0"/>
                        </a:spcBef>
                        <a:spcAft>
                          <a:spcPts val="0"/>
                        </a:spcAft>
                        <a:buNone/>
                      </a:pPr>
                      <a:r>
                        <a:rPr b="0" lang="fr-FR" sz="1000" u="none" cap="none" strike="noStrike"/>
                        <a:t>Fonction primaire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lang="fr-FR" sz="1000" u="none" cap="none" strike="noStrike"/>
                        <a:t>Fonction secondaire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lang="fr-FR" sz="1000" u="none" cap="none" strike="noStrike"/>
                        <a:t>Critère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lang="fr-FR" sz="1000" u="none" cap="none" strike="noStrike"/>
                        <a:t>Niveau</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lang="fr-FR" sz="1000" u="none" cap="none" strike="noStrike"/>
                        <a:t>Flexibilité</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0725">
                <a:tc>
                  <a:txBody>
                    <a:bodyPr>
                      <a:noAutofit/>
                    </a:bodyPr>
                    <a:lstStyle/>
                    <a:p>
                      <a:pPr indent="0" lvl="0" marL="0" rtl="0" algn="l">
                        <a:lnSpc>
                          <a:spcPct val="115000"/>
                        </a:lnSpc>
                        <a:spcBef>
                          <a:spcPts val="0"/>
                        </a:spcBef>
                        <a:spcAft>
                          <a:spcPts val="0"/>
                        </a:spcAft>
                        <a:buClr>
                          <a:schemeClr val="dk1"/>
                        </a:buClr>
                        <a:buSzPts val="1000"/>
                        <a:buFont typeface="Arial"/>
                        <a:buNone/>
                      </a:pPr>
                      <a:r>
                        <a:rPr b="1" lang="fr-FR" sz="1000"/>
                        <a:t>FC1: Respecter le CDCF du SEISM</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u="none" cap="none" strike="noStrike"/>
                        <a:t>FS1.1 : Respecter le règlement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a:t>Règlement FS</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a:t>respecter tous les points du réglements</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a:t>0%</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0725">
                <a:tc>
                  <a:txBody>
                    <a:bodyPr>
                      <a:noAutofit/>
                    </a:bodyPr>
                    <a:lstStyle/>
                    <a:p>
                      <a:pPr indent="0" lvl="0" marL="0" marR="0" rtl="0" algn="l">
                        <a:lnSpc>
                          <a:spcPct val="100000"/>
                        </a:lnSpc>
                        <a:spcBef>
                          <a:spcPts val="0"/>
                        </a:spcBef>
                        <a:spcAft>
                          <a:spcPts val="0"/>
                        </a:spcAft>
                        <a:buNone/>
                      </a:pPr>
                      <a:r>
                        <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u="none" cap="none" strike="noStrike"/>
                        <a:t>FS1.2 : Avoir </a:t>
                      </a:r>
                      <a:r>
                        <a:rPr lang="fr-FR" sz="900"/>
                        <a:t>une faible masse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a:t>Budget Massique</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a:t>0.7kg</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a:t>+10%</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0725">
                <a:tc>
                  <a:txBody>
                    <a:bodyPr>
                      <a:noAutofit/>
                    </a:bodyPr>
                    <a:lstStyle/>
                    <a:p>
                      <a:pPr indent="0" lvl="0" marL="0" marR="0" rtl="0" algn="l">
                        <a:lnSpc>
                          <a:spcPct val="100000"/>
                        </a:lnSpc>
                        <a:spcBef>
                          <a:spcPts val="0"/>
                        </a:spcBef>
                        <a:spcAft>
                          <a:spcPts val="0"/>
                        </a:spcAft>
                        <a:buNone/>
                      </a:pPr>
                      <a:r>
                        <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Font typeface="Arial"/>
                        <a:buNone/>
                      </a:pPr>
                      <a:r>
                        <a:rPr lang="fr-FR" sz="900"/>
                        <a:t>FS1.3 : Avoir un prix le plus bas possible</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a:t>Budget financier</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a:t>300€</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a:t>10%</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0725">
                <a:tc>
                  <a:txBody>
                    <a:bodyPr>
                      <a:noAutofit/>
                    </a:bodyPr>
                    <a:lstStyle/>
                    <a:p>
                      <a:pPr indent="0" lvl="0" marL="0" marR="0" rtl="0" algn="l">
                        <a:lnSpc>
                          <a:spcPct val="100000"/>
                        </a:lnSpc>
                        <a:spcBef>
                          <a:spcPts val="0"/>
                        </a:spcBef>
                        <a:spcAft>
                          <a:spcPts val="0"/>
                        </a:spcAft>
                        <a:buNone/>
                      </a:pPr>
                      <a:r>
                        <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Font typeface="Arial"/>
                        <a:buNone/>
                      </a:pPr>
                      <a:r>
                        <a:rPr lang="fr-FR" sz="900"/>
                        <a:t>FS1.4 : Avoir un encombrement minimum</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a:t>volume</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a:t>2500cm3</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a:t>10%</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0725">
                <a:tc>
                  <a:txBody>
                    <a:bodyPr>
                      <a:noAutofit/>
                    </a:bodyPr>
                    <a:lstStyle/>
                    <a:p>
                      <a:pPr indent="0" lvl="0" marL="0" marR="0" rtl="0" algn="l">
                        <a:lnSpc>
                          <a:spcPct val="100000"/>
                        </a:lnSpc>
                        <a:spcBef>
                          <a:spcPts val="0"/>
                        </a:spcBef>
                        <a:spcAft>
                          <a:spcPts val="0"/>
                        </a:spcAft>
                        <a:buNone/>
                      </a:pPr>
                      <a:r>
                        <a:rPr b="1" lang="fr-FR" sz="900" u="none" cap="none" strike="noStrike"/>
                        <a:t>F</a:t>
                      </a:r>
                      <a:r>
                        <a:rPr b="1" lang="fr-FR" sz="900"/>
                        <a:t>C2</a:t>
                      </a:r>
                      <a:r>
                        <a:rPr b="1" lang="fr-FR" sz="900" u="none" cap="none" strike="noStrike"/>
                        <a:t> :Assurer l'interface H/M</a:t>
                      </a:r>
                      <a:endParaRPr b="1"/>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u="none" cap="none" strike="noStrike"/>
                        <a:t>FS2.1 : Communiquer les </a:t>
                      </a:r>
                      <a:r>
                        <a:rPr lang="fr-FR" sz="900"/>
                        <a:t>informations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a:t>candelas / Rapidité de </a:t>
                      </a:r>
                      <a:r>
                        <a:rPr lang="fr-FR" sz="900"/>
                        <a:t>compréhension</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a:t>500mcd / &lt;= 1s</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a:t>+-50%</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0725">
                <a:tc>
                  <a:txBody>
                    <a:bodyPr>
                      <a:noAutofit/>
                    </a:bodyPr>
                    <a:lstStyle/>
                    <a:p>
                      <a:pPr indent="0" lvl="0" marL="0" marR="0" rtl="0" algn="l">
                        <a:lnSpc>
                          <a:spcPct val="100000"/>
                        </a:lnSpc>
                        <a:spcBef>
                          <a:spcPts val="0"/>
                        </a:spcBef>
                        <a:spcAft>
                          <a:spcPts val="0"/>
                        </a:spcAft>
                        <a:buNone/>
                      </a:pPr>
                      <a:r>
                        <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u="none" cap="none" strike="noStrike"/>
                        <a:t>FS2.1 : Agir sur la voiture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a:t>Facilité d’usage, temps pour agir</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a:t>0.5s, (0.2s pour l’arrêt d’urgence)</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a:t>+-20%</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0725">
                <a:tc>
                  <a:txBody>
                    <a:bodyPr>
                      <a:noAutofit/>
                    </a:bodyPr>
                    <a:lstStyle/>
                    <a:p>
                      <a:pPr indent="0" lvl="0" marL="0" rtl="0" algn="l">
                        <a:spcBef>
                          <a:spcPts val="0"/>
                        </a:spcBef>
                        <a:spcAft>
                          <a:spcPts val="0"/>
                        </a:spcAft>
                        <a:buNone/>
                      </a:pPr>
                      <a:r>
                        <a:rPr b="1" lang="fr-FR" sz="900"/>
                        <a:t>FC3 : Ergonomie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a:t>FS3.1 Accès facile aux fonctions</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a:t>Pas d’équipement qui bloque l’accès aux contrôles</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a:t>0%</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0725">
                <a:tc>
                  <a:txBody>
                    <a:bodyPr>
                      <a:noAutofit/>
                    </a:bodyPr>
                    <a:lstStyle/>
                    <a:p>
                      <a:pPr indent="0" lvl="0" marL="0" marR="0" rtl="0" algn="l">
                        <a:lnSpc>
                          <a:spcPct val="100000"/>
                        </a:lnSpc>
                        <a:spcBef>
                          <a:spcPts val="0"/>
                        </a:spcBef>
                        <a:spcAft>
                          <a:spcPts val="0"/>
                        </a:spcAft>
                        <a:buNone/>
                      </a:pPr>
                      <a:r>
                        <a:rPr lang="fr-FR" sz="900" u="none" cap="none" strike="noStrike"/>
                        <a:t>FP4 : Protection contre l'environnement extérieur</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a:t>Être étanche</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a:t>fonctionnement de l’électronique sans corrosion</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0725">
                <a:tc>
                  <a:txBody>
                    <a:bodyPr>
                      <a:noAutofit/>
                    </a:bodyPr>
                    <a:lstStyle/>
                    <a:p>
                      <a:pPr indent="0" lvl="0" marL="0" marR="0" rtl="0" algn="l">
                        <a:lnSpc>
                          <a:spcPct val="100000"/>
                        </a:lnSpc>
                        <a:spcBef>
                          <a:spcPts val="0"/>
                        </a:spcBef>
                        <a:spcAft>
                          <a:spcPts val="0"/>
                        </a:spcAft>
                        <a:buNone/>
                      </a:pPr>
                      <a:r>
                        <a:rPr lang="fr-FR" sz="900" u="none" cap="none" strike="noStrike"/>
                        <a:t>FP5 : Interaction avec les éléments externes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a:t>se raccorder facilement au faisceau</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a:t>compatibilité</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a:t>totale</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900"/>
                        <a:t>0%</a:t>
                      </a:r>
                      <a:endParaRPr sz="9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974" name="Google Shape;974;g5b494d2df6_0_424"/>
          <p:cNvPicPr preferRelativeResize="0"/>
          <p:nvPr/>
        </p:nvPicPr>
        <p:blipFill>
          <a:blip r:embed="rId4">
            <a:alphaModFix/>
          </a:blip>
          <a:stretch>
            <a:fillRect/>
          </a:stretch>
        </p:blipFill>
        <p:spPr>
          <a:xfrm>
            <a:off x="8658309" y="413"/>
            <a:ext cx="419215" cy="582025"/>
          </a:xfrm>
          <a:prstGeom prst="rect">
            <a:avLst/>
          </a:prstGeom>
          <a:noFill/>
          <a:ln>
            <a:noFill/>
          </a:ln>
        </p:spPr>
      </p:pic>
      <p:sp>
        <p:nvSpPr>
          <p:cNvPr id="975" name="Google Shape;975;g5b494d2df6_0_424"/>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976" name="Google Shape;976;g5b494d2df6_0_424"/>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pic>
        <p:nvPicPr>
          <p:cNvPr id="977" name="Google Shape;977;g5b494d2df6_0_424" title="Graphique"/>
          <p:cNvPicPr preferRelativeResize="0"/>
          <p:nvPr/>
        </p:nvPicPr>
        <p:blipFill rotWithShape="1">
          <a:blip r:embed="rId5">
            <a:alphaModFix/>
          </a:blip>
          <a:srcRect b="0" l="15262" r="15518" t="3400"/>
          <a:stretch/>
        </p:blipFill>
        <p:spPr>
          <a:xfrm>
            <a:off x="5220433" y="1500798"/>
            <a:ext cx="3927801" cy="361796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81" name="Shape 981"/>
        <p:cNvGrpSpPr/>
        <p:nvPr/>
      </p:nvGrpSpPr>
      <p:grpSpPr>
        <a:xfrm>
          <a:off x="0" y="0"/>
          <a:ext cx="0" cy="0"/>
          <a:chOff x="0" y="0"/>
          <a:chExt cx="0" cy="0"/>
        </a:xfrm>
      </p:grpSpPr>
      <p:sp>
        <p:nvSpPr>
          <p:cNvPr id="982" name="Google Shape;982;g5b6d2886cc_5_6"/>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t>
            </a:r>
            <a:r>
              <a:rPr b="1" lang="fr-FR" sz="2400" u="sng">
                <a:solidFill>
                  <a:srgbClr val="CC0000"/>
                </a:solidFill>
                <a:latin typeface="Calibri"/>
                <a:ea typeface="Calibri"/>
                <a:cs typeface="Calibri"/>
                <a:sym typeface="Calibri"/>
              </a:rPr>
              <a:t>SEISM</a:t>
            </a:r>
            <a:endParaRPr b="0" i="0" sz="2400" u="none" cap="none" strike="noStrike">
              <a:solidFill>
                <a:schemeClr val="dk1"/>
              </a:solidFill>
              <a:highlight>
                <a:srgbClr val="FF0000"/>
              </a:highlight>
              <a:latin typeface="Arial"/>
              <a:ea typeface="Arial"/>
              <a:cs typeface="Arial"/>
              <a:sym typeface="Arial"/>
            </a:endParaRPr>
          </a:p>
        </p:txBody>
      </p:sp>
      <p:sp>
        <p:nvSpPr>
          <p:cNvPr id="983" name="Google Shape;983;g5b6d2886cc_5_6"/>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984" name="Google Shape;984;g5b6d2886cc_5_6"/>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985" name="Google Shape;985;g5b6d2886cc_5_6"/>
          <p:cNvSpPr txBox="1"/>
          <p:nvPr/>
        </p:nvSpPr>
        <p:spPr>
          <a:xfrm>
            <a:off x="0" y="607575"/>
            <a:ext cx="9144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Carte avant</a:t>
            </a:r>
            <a:endParaRPr b="1" sz="1200"/>
          </a:p>
          <a:p>
            <a:pPr indent="0" lvl="0" marL="0" marR="0" rtl="0" algn="l">
              <a:lnSpc>
                <a:spcPct val="100000"/>
              </a:lnSpc>
              <a:spcBef>
                <a:spcPts val="0"/>
              </a:spcBef>
              <a:spcAft>
                <a:spcPts val="0"/>
              </a:spcAft>
              <a:buNone/>
            </a:pPr>
            <a:r>
              <a:t/>
            </a:r>
            <a:endParaRPr b="1" sz="1200"/>
          </a:p>
        </p:txBody>
      </p:sp>
      <p:sp>
        <p:nvSpPr>
          <p:cNvPr id="986" name="Google Shape;986;g5b6d2886cc_5_6"/>
          <p:cNvSpPr txBox="1"/>
          <p:nvPr/>
        </p:nvSpPr>
        <p:spPr>
          <a:xfrm>
            <a:off x="7632075" y="91325"/>
            <a:ext cx="902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MGZ</a:t>
            </a:r>
            <a:endParaRPr/>
          </a:p>
        </p:txBody>
      </p:sp>
      <p:pic>
        <p:nvPicPr>
          <p:cNvPr id="987" name="Google Shape;987;g5b6d2886cc_5_6"/>
          <p:cNvPicPr preferRelativeResize="0"/>
          <p:nvPr/>
        </p:nvPicPr>
        <p:blipFill>
          <a:blip r:embed="rId4">
            <a:alphaModFix/>
          </a:blip>
          <a:stretch>
            <a:fillRect/>
          </a:stretch>
        </p:blipFill>
        <p:spPr>
          <a:xfrm>
            <a:off x="8705327" y="-3783"/>
            <a:ext cx="438677" cy="590400"/>
          </a:xfrm>
          <a:prstGeom prst="rect">
            <a:avLst/>
          </a:prstGeom>
          <a:noFill/>
          <a:ln>
            <a:noFill/>
          </a:ln>
        </p:spPr>
      </p:pic>
      <p:graphicFrame>
        <p:nvGraphicFramePr>
          <p:cNvPr id="988" name="Google Shape;988;g5b6d2886cc_5_6"/>
          <p:cNvGraphicFramePr/>
          <p:nvPr/>
        </p:nvGraphicFramePr>
        <p:xfrm>
          <a:off x="-12" y="1041648"/>
          <a:ext cx="3000000" cy="3000000"/>
        </p:xfrm>
        <a:graphic>
          <a:graphicData uri="http://schemas.openxmlformats.org/drawingml/2006/table">
            <a:tbl>
              <a:tblPr bandRow="1" firstRow="1">
                <a:noFill/>
                <a:tableStyleId>{9D46E74F-C03A-45A9-9FC2-EBF74F666B90}</a:tableStyleId>
              </a:tblPr>
              <a:tblGrid>
                <a:gridCol w="1396175"/>
                <a:gridCol w="3814825"/>
                <a:gridCol w="2279175"/>
                <a:gridCol w="775050"/>
                <a:gridCol w="878775"/>
              </a:tblGrid>
              <a:tr h="379200">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latin typeface="Arial"/>
                          <a:ea typeface="Arial"/>
                          <a:cs typeface="Arial"/>
                          <a:sym typeface="Arial"/>
                        </a:rPr>
                        <a:t>Fonction primaire</a:t>
                      </a:r>
                      <a:endParaRPr b="1" sz="1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latin typeface="Arial"/>
                          <a:ea typeface="Arial"/>
                          <a:cs typeface="Arial"/>
                          <a:sym typeface="Arial"/>
                        </a:rPr>
                        <a:t>Fonction secondaire</a:t>
                      </a:r>
                      <a:endParaRPr b="1" sz="1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latin typeface="Arial"/>
                          <a:ea typeface="Arial"/>
                          <a:cs typeface="Arial"/>
                          <a:sym typeface="Arial"/>
                        </a:rPr>
                        <a:t>Critère</a:t>
                      </a:r>
                      <a:endParaRPr b="1" sz="1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latin typeface="Arial"/>
                          <a:ea typeface="Arial"/>
                          <a:cs typeface="Arial"/>
                          <a:sym typeface="Arial"/>
                        </a:rPr>
                        <a:t>Niveau</a:t>
                      </a:r>
                      <a:endParaRPr b="1" sz="1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fr-FR" sz="1000" u="none" cap="none" strike="noStrike">
                          <a:latin typeface="Arial"/>
                          <a:ea typeface="Arial"/>
                          <a:cs typeface="Arial"/>
                          <a:sym typeface="Arial"/>
                        </a:rPr>
                        <a:t>Flexibilité</a:t>
                      </a:r>
                      <a:endParaRPr b="1" sz="1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91550">
                <a:tc>
                  <a:txBody>
                    <a:bodyPr>
                      <a:noAutofit/>
                    </a:bodyPr>
                    <a:lstStyle/>
                    <a:p>
                      <a:pPr indent="0" lvl="0" marL="0" marR="0" rtl="0" algn="l">
                        <a:lnSpc>
                          <a:spcPct val="115000"/>
                        </a:lnSpc>
                        <a:spcBef>
                          <a:spcPts val="0"/>
                        </a:spcBef>
                        <a:spcAft>
                          <a:spcPts val="0"/>
                        </a:spcAft>
                        <a:buClr>
                          <a:srgbClr val="000000"/>
                        </a:buClr>
                        <a:buSzPts val="1000"/>
                        <a:buFont typeface="Arial"/>
                        <a:buNone/>
                      </a:pPr>
                      <a:r>
                        <a:rPr b="1" lang="fr-FR" sz="1000"/>
                        <a:t>FC2.1: Communiquer les infos</a:t>
                      </a:r>
                      <a:endParaRPr b="1"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a:t>FC2.1.1: Informer les tours moteurs</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Clr>
                          <a:schemeClr val="dk1"/>
                        </a:buClr>
                        <a:buSzPts val="1000"/>
                        <a:buFont typeface="Arial"/>
                        <a:buNone/>
                      </a:pPr>
                      <a:r>
                        <a:rPr lang="fr-FR" sz="1000">
                          <a:solidFill>
                            <a:schemeClr val="dk1"/>
                          </a:solidFill>
                        </a:rPr>
                        <a:t>Rapidité de compréhension du code</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Clr>
                          <a:schemeClr val="dk1"/>
                        </a:buClr>
                        <a:buSzPts val="1000"/>
                        <a:buFont typeface="Arial"/>
                        <a:buNone/>
                      </a:pPr>
                      <a:r>
                        <a:rPr lang="fr-FR" sz="1000">
                          <a:solidFill>
                            <a:schemeClr val="dk1"/>
                          </a:solidFill>
                        </a:rPr>
                        <a:t>&lt;15min</a:t>
                      </a:r>
                      <a:endParaRPr sz="1000">
                        <a:solidFill>
                          <a:schemeClr val="dk1"/>
                        </a:solidFill>
                      </a:endParaRPr>
                    </a:p>
                    <a:p>
                      <a:pPr indent="0" lvl="0" marL="0" marR="0" rtl="0" algn="l">
                        <a:lnSpc>
                          <a:spcPct val="115000"/>
                        </a:lnSpc>
                        <a:spcBef>
                          <a:spcPts val="0"/>
                        </a:spcBef>
                        <a:spcAft>
                          <a:spcPts val="0"/>
                        </a:spcAft>
                        <a:buClr>
                          <a:srgbClr val="000000"/>
                        </a:buClr>
                        <a:buSzPts val="1000"/>
                        <a:buFont typeface="Arial"/>
                        <a:buNone/>
                      </a:pPr>
                      <a:r>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Clr>
                          <a:schemeClr val="dk1"/>
                        </a:buClr>
                        <a:buSzPts val="1000"/>
                        <a:buFont typeface="Arial"/>
                        <a:buNone/>
                      </a:pPr>
                      <a:r>
                        <a:rPr lang="fr-FR" sz="1000">
                          <a:solidFill>
                            <a:schemeClr val="dk1"/>
                          </a:solidFill>
                        </a:rPr>
                        <a:t>5</a:t>
                      </a:r>
                      <a:r>
                        <a:rPr lang="fr-FR" sz="1000">
                          <a:solidFill>
                            <a:schemeClr val="dk1"/>
                          </a:solidFill>
                        </a:rPr>
                        <a:t>min</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4050">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a:t>FC2.1.2: Informer de la température du moteur</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rtl="0" algn="l">
                        <a:lnSpc>
                          <a:spcPct val="115000"/>
                        </a:lnSpc>
                        <a:spcBef>
                          <a:spcPts val="0"/>
                        </a:spcBef>
                        <a:spcAft>
                          <a:spcPts val="0"/>
                        </a:spcAft>
                        <a:buClr>
                          <a:schemeClr val="dk1"/>
                        </a:buClr>
                        <a:buSzPts val="1000"/>
                        <a:buFont typeface="Arial"/>
                        <a:buNone/>
                      </a:pPr>
                      <a:r>
                        <a:rPr lang="fr-FR" sz="1000">
                          <a:solidFill>
                            <a:schemeClr val="dk1"/>
                          </a:solidFill>
                        </a:rPr>
                        <a:t>Rapidité de compréhension du code</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rtl="0" algn="l">
                        <a:lnSpc>
                          <a:spcPct val="115000"/>
                        </a:lnSpc>
                        <a:spcBef>
                          <a:spcPts val="0"/>
                        </a:spcBef>
                        <a:spcAft>
                          <a:spcPts val="0"/>
                        </a:spcAft>
                        <a:buClr>
                          <a:schemeClr val="dk1"/>
                        </a:buClr>
                        <a:buSzPts val="1000"/>
                        <a:buFont typeface="Arial"/>
                        <a:buNone/>
                      </a:pPr>
                      <a:r>
                        <a:rPr lang="fr-FR" sz="1000">
                          <a:solidFill>
                            <a:schemeClr val="dk1"/>
                          </a:solidFill>
                        </a:rPr>
                        <a:t>&lt;10min</a:t>
                      </a:r>
                      <a:endParaRPr sz="1000">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rtl="0" algn="l">
                        <a:lnSpc>
                          <a:spcPct val="115000"/>
                        </a:lnSpc>
                        <a:spcBef>
                          <a:spcPts val="0"/>
                        </a:spcBef>
                        <a:spcAft>
                          <a:spcPts val="0"/>
                        </a:spcAft>
                        <a:buClr>
                          <a:schemeClr val="dk1"/>
                        </a:buClr>
                        <a:buSzPts val="1000"/>
                        <a:buFont typeface="Arial"/>
                        <a:buNone/>
                      </a:pPr>
                      <a:r>
                        <a:rPr lang="fr-FR" sz="1000">
                          <a:solidFill>
                            <a:schemeClr val="dk1"/>
                          </a:solidFill>
                        </a:rPr>
                        <a:t>5min</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294050">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a:t>FC2.1.3: Informer du voltage de la batterie</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Clr>
                          <a:schemeClr val="dk1"/>
                        </a:buClr>
                        <a:buSzPts val="1000"/>
                        <a:buFont typeface="Arial"/>
                        <a:buNone/>
                      </a:pPr>
                      <a:r>
                        <a:rPr lang="fr-FR" sz="1000">
                          <a:solidFill>
                            <a:schemeClr val="dk1"/>
                          </a:solidFill>
                        </a:rPr>
                        <a:t>Rapidité de compréhension du code</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Clr>
                          <a:schemeClr val="dk1"/>
                        </a:buClr>
                        <a:buSzPts val="1000"/>
                        <a:buFont typeface="Arial"/>
                        <a:buNone/>
                      </a:pPr>
                      <a:r>
                        <a:rPr lang="fr-FR" sz="1000">
                          <a:solidFill>
                            <a:schemeClr val="dk1"/>
                          </a:solidFill>
                        </a:rPr>
                        <a:t>&lt;10min</a:t>
                      </a:r>
                      <a:endParaRPr sz="1000">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Clr>
                          <a:schemeClr val="dk1"/>
                        </a:buClr>
                        <a:buSzPts val="1000"/>
                        <a:buFont typeface="Arial"/>
                        <a:buNone/>
                      </a:pPr>
                      <a:r>
                        <a:rPr lang="fr-FR" sz="1000">
                          <a:solidFill>
                            <a:schemeClr val="dk1"/>
                          </a:solidFill>
                        </a:rPr>
                        <a:t>5min</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36375">
                <a:tc>
                  <a:txBody>
                    <a:bodyPr>
                      <a:noAutofit/>
                    </a:bodyPr>
                    <a:lstStyle/>
                    <a:p>
                      <a:pPr indent="0" lvl="0" marL="0" marR="0" rtl="0" algn="l">
                        <a:lnSpc>
                          <a:spcPct val="115000"/>
                        </a:lnSpc>
                        <a:spcBef>
                          <a:spcPts val="0"/>
                        </a:spcBef>
                        <a:spcAft>
                          <a:spcPts val="0"/>
                        </a:spcAft>
                        <a:buClr>
                          <a:srgbClr val="000000"/>
                        </a:buClr>
                        <a:buSzPts val="1000"/>
                        <a:buFont typeface="Arial"/>
                        <a:buNone/>
                      </a:pPr>
                      <a:r>
                        <a:t/>
                      </a:r>
                      <a:endParaRPr b="1"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a:t>FC2.1.4: Informer de l'engagement du Launch Control</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rtl="0" algn="l">
                        <a:lnSpc>
                          <a:spcPct val="115000"/>
                        </a:lnSpc>
                        <a:spcBef>
                          <a:spcPts val="0"/>
                        </a:spcBef>
                        <a:spcAft>
                          <a:spcPts val="0"/>
                        </a:spcAft>
                        <a:buClr>
                          <a:schemeClr val="dk1"/>
                        </a:buClr>
                        <a:buSzPts val="1000"/>
                        <a:buFont typeface="Arial"/>
                        <a:buNone/>
                      </a:pPr>
                      <a:r>
                        <a:rPr lang="fr-FR" sz="1000">
                          <a:solidFill>
                            <a:schemeClr val="dk1"/>
                          </a:solidFill>
                        </a:rPr>
                        <a:t>Rapidité de compréhension du code</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rtl="0" algn="l">
                        <a:lnSpc>
                          <a:spcPct val="115000"/>
                        </a:lnSpc>
                        <a:spcBef>
                          <a:spcPts val="0"/>
                        </a:spcBef>
                        <a:spcAft>
                          <a:spcPts val="0"/>
                        </a:spcAft>
                        <a:buClr>
                          <a:schemeClr val="dk1"/>
                        </a:buClr>
                        <a:buSzPts val="1000"/>
                        <a:buFont typeface="Arial"/>
                        <a:buNone/>
                      </a:pPr>
                      <a:r>
                        <a:rPr lang="fr-FR" sz="1000">
                          <a:solidFill>
                            <a:schemeClr val="dk1"/>
                          </a:solidFill>
                        </a:rPr>
                        <a:t>&lt;5min</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rtl="0" algn="l">
                        <a:lnSpc>
                          <a:spcPct val="115000"/>
                        </a:lnSpc>
                        <a:spcBef>
                          <a:spcPts val="0"/>
                        </a:spcBef>
                        <a:spcAft>
                          <a:spcPts val="0"/>
                        </a:spcAft>
                        <a:buClr>
                          <a:schemeClr val="dk1"/>
                        </a:buClr>
                        <a:buSzPts val="1000"/>
                        <a:buFont typeface="Arial"/>
                        <a:buNone/>
                      </a:pPr>
                      <a:r>
                        <a:rPr lang="fr-FR" sz="1000">
                          <a:solidFill>
                            <a:schemeClr val="dk1"/>
                          </a:solidFill>
                        </a:rPr>
                        <a:t>3</a:t>
                      </a:r>
                      <a:r>
                        <a:rPr lang="fr-FR" sz="1000">
                          <a:solidFill>
                            <a:schemeClr val="dk1"/>
                          </a:solidFill>
                        </a:rPr>
                        <a:t>min</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294050">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a:t>FC2.1.5: Informer des problèmes de pression d'huile</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a:t>Rapidité de compréhension</a:t>
                      </a:r>
                      <a:r>
                        <a:rPr lang="fr-FR" sz="1000">
                          <a:solidFill>
                            <a:schemeClr val="dk1"/>
                          </a:solidFill>
                        </a:rPr>
                        <a:t> du code</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Clr>
                          <a:schemeClr val="dk1"/>
                        </a:buClr>
                        <a:buSzPts val="1000"/>
                        <a:buFont typeface="Arial"/>
                        <a:buNone/>
                      </a:pPr>
                      <a:r>
                        <a:rPr lang="fr-FR" sz="1000">
                          <a:solidFill>
                            <a:schemeClr val="dk1"/>
                          </a:solidFill>
                        </a:rPr>
                        <a:t>&lt;5min</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Clr>
                          <a:schemeClr val="dk1"/>
                        </a:buClr>
                        <a:buSzPts val="1000"/>
                        <a:buFont typeface="Arial"/>
                        <a:buNone/>
                      </a:pPr>
                      <a:r>
                        <a:rPr lang="fr-FR" sz="1000">
                          <a:solidFill>
                            <a:schemeClr val="dk1"/>
                          </a:solidFill>
                        </a:rPr>
                        <a:t>3</a:t>
                      </a:r>
                      <a:r>
                        <a:rPr lang="fr-FR" sz="1000">
                          <a:solidFill>
                            <a:schemeClr val="dk1"/>
                          </a:solidFill>
                        </a:rPr>
                        <a:t>min</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4050">
                <a:tc>
                  <a:txBody>
                    <a:bodyPr>
                      <a:noAutofit/>
                    </a:bodyPr>
                    <a:lstStyle/>
                    <a:p>
                      <a:pPr indent="0" lvl="0" marL="0" marR="0" rtl="0" algn="l">
                        <a:lnSpc>
                          <a:spcPct val="115000"/>
                        </a:lnSpc>
                        <a:spcBef>
                          <a:spcPts val="0"/>
                        </a:spcBef>
                        <a:spcAft>
                          <a:spcPts val="0"/>
                        </a:spcAft>
                        <a:buClr>
                          <a:srgbClr val="000000"/>
                        </a:buClr>
                        <a:buSzPts val="1000"/>
                        <a:buFont typeface="Arial"/>
                        <a:buNone/>
                      </a:pPr>
                      <a:r>
                        <a:rPr b="1" lang="fr-FR"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a:t>FC2.1.6: Informer des problèmes de températures d'eau</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rtl="0" algn="l">
                        <a:lnSpc>
                          <a:spcPct val="115000"/>
                        </a:lnSpc>
                        <a:spcBef>
                          <a:spcPts val="0"/>
                        </a:spcBef>
                        <a:spcAft>
                          <a:spcPts val="0"/>
                        </a:spcAft>
                        <a:buClr>
                          <a:schemeClr val="dk1"/>
                        </a:buClr>
                        <a:buSzPts val="1000"/>
                        <a:buFont typeface="Arial"/>
                        <a:buNone/>
                      </a:pPr>
                      <a:r>
                        <a:rPr lang="fr-FR" sz="1000">
                          <a:solidFill>
                            <a:schemeClr val="dk1"/>
                          </a:solidFill>
                        </a:rPr>
                        <a:t>Rapidité de compréhension du code</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&lt;5min</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rtl="0" algn="l">
                        <a:lnSpc>
                          <a:spcPct val="115000"/>
                        </a:lnSpc>
                        <a:spcBef>
                          <a:spcPts val="0"/>
                        </a:spcBef>
                        <a:spcAft>
                          <a:spcPts val="0"/>
                        </a:spcAft>
                        <a:buClr>
                          <a:schemeClr val="dk1"/>
                        </a:buClr>
                        <a:buSzPts val="1000"/>
                        <a:buFont typeface="Arial"/>
                        <a:buNone/>
                      </a:pPr>
                      <a:r>
                        <a:rPr lang="fr-FR" sz="1000">
                          <a:solidFill>
                            <a:schemeClr val="dk1"/>
                          </a:solidFill>
                        </a:rPr>
                        <a:t>3</a:t>
                      </a:r>
                      <a:r>
                        <a:rPr lang="fr-FR" sz="1000">
                          <a:solidFill>
                            <a:schemeClr val="dk1"/>
                          </a:solidFill>
                        </a:rPr>
                        <a:t>min</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436375">
                <a:tc>
                  <a:txBody>
                    <a:bodyPr>
                      <a:noAutofit/>
                    </a:bodyPr>
                    <a:lstStyle/>
                    <a:p>
                      <a:pPr indent="0" lvl="0" marL="0" marR="0" rtl="0" algn="l">
                        <a:lnSpc>
                          <a:spcPct val="115000"/>
                        </a:lnSpc>
                        <a:spcBef>
                          <a:spcPts val="0"/>
                        </a:spcBef>
                        <a:spcAft>
                          <a:spcPts val="0"/>
                        </a:spcAft>
                        <a:buClr>
                          <a:srgbClr val="000000"/>
                        </a:buClr>
                        <a:buSzPts val="1000"/>
                        <a:buFont typeface="Arial"/>
                        <a:buNone/>
                      </a:pPr>
                      <a:r>
                        <a:t/>
                      </a:r>
                      <a:endParaRPr b="1"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a:t>FC2.1.7: Informer des problèmes de passage de vitesse</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Clr>
                          <a:schemeClr val="dk1"/>
                        </a:buClr>
                        <a:buSzPts val="1000"/>
                        <a:buFont typeface="Arial"/>
                        <a:buNone/>
                      </a:pPr>
                      <a:r>
                        <a:rPr lang="fr-FR" sz="1000">
                          <a:solidFill>
                            <a:schemeClr val="dk1"/>
                          </a:solidFill>
                        </a:rPr>
                        <a:t>Rapidité de compréhension du code</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&lt;</a:t>
                      </a:r>
                      <a:r>
                        <a:rPr lang="fr-FR" sz="1000"/>
                        <a:t>10</a:t>
                      </a:r>
                      <a:r>
                        <a:rPr lang="fr-FR" sz="1000" u="none" cap="none" strike="noStrike">
                          <a:latin typeface="Arial"/>
                          <a:ea typeface="Arial"/>
                          <a:cs typeface="Arial"/>
                          <a:sym typeface="Arial"/>
                        </a:rPr>
                        <a:t> min</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Clr>
                          <a:schemeClr val="dk1"/>
                        </a:buClr>
                        <a:buSzPts val="1000"/>
                        <a:buFont typeface="Arial"/>
                        <a:buNone/>
                      </a:pPr>
                      <a:r>
                        <a:rPr lang="fr-FR" sz="1000">
                          <a:solidFill>
                            <a:schemeClr val="dk1"/>
                          </a:solidFill>
                        </a:rPr>
                        <a:t>5</a:t>
                      </a:r>
                      <a:r>
                        <a:rPr lang="fr-FR" sz="1000">
                          <a:solidFill>
                            <a:schemeClr val="dk1"/>
                          </a:solidFill>
                        </a:rPr>
                        <a:t>min</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36375">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a:t>FC2.1.8: Informer qu'on est au Neutre</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rtl="0" algn="l">
                        <a:lnSpc>
                          <a:spcPct val="115000"/>
                        </a:lnSpc>
                        <a:spcBef>
                          <a:spcPts val="0"/>
                        </a:spcBef>
                        <a:spcAft>
                          <a:spcPts val="0"/>
                        </a:spcAft>
                        <a:buClr>
                          <a:schemeClr val="dk1"/>
                        </a:buClr>
                        <a:buSzPts val="1000"/>
                        <a:buFont typeface="Arial"/>
                        <a:buNone/>
                      </a:pPr>
                      <a:r>
                        <a:rPr lang="fr-FR" sz="1000">
                          <a:solidFill>
                            <a:schemeClr val="dk1"/>
                          </a:solidFill>
                        </a:rPr>
                        <a:t>Rapidité de compréhension du code</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&lt;5 min</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rtl="0" algn="l">
                        <a:lnSpc>
                          <a:spcPct val="115000"/>
                        </a:lnSpc>
                        <a:spcBef>
                          <a:spcPts val="0"/>
                        </a:spcBef>
                        <a:spcAft>
                          <a:spcPts val="0"/>
                        </a:spcAft>
                        <a:buClr>
                          <a:schemeClr val="dk1"/>
                        </a:buClr>
                        <a:buSzPts val="1000"/>
                        <a:buFont typeface="Arial"/>
                        <a:buNone/>
                      </a:pPr>
                      <a:r>
                        <a:rPr lang="fr-FR" sz="1000">
                          <a:solidFill>
                            <a:schemeClr val="dk1"/>
                          </a:solidFill>
                        </a:rPr>
                        <a:t>3</a:t>
                      </a:r>
                      <a:r>
                        <a:rPr lang="fr-FR" sz="1000">
                          <a:solidFill>
                            <a:schemeClr val="dk1"/>
                          </a:solidFill>
                        </a:rPr>
                        <a:t>min</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436375">
                <a:tc>
                  <a:txBody>
                    <a:bodyPr>
                      <a:noAutofit/>
                    </a:bodyPr>
                    <a:lstStyle/>
                    <a:p>
                      <a:pPr indent="0" lvl="0" marL="0" marR="0" rtl="0" algn="l">
                        <a:lnSpc>
                          <a:spcPct val="115000"/>
                        </a:lnSpc>
                        <a:spcBef>
                          <a:spcPts val="0"/>
                        </a:spcBef>
                        <a:spcAft>
                          <a:spcPts val="0"/>
                        </a:spcAft>
                        <a:buNone/>
                      </a:pPr>
                      <a:r>
                        <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a:t>FC2.1.9: Transmettre les </a:t>
                      </a:r>
                      <a:r>
                        <a:rPr lang="fr-FR" sz="1000"/>
                        <a:t>données</a:t>
                      </a:r>
                      <a:r>
                        <a:rPr lang="fr-FR" sz="1000"/>
                        <a:t> via CAN</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rtl="0" algn="l">
                        <a:lnSpc>
                          <a:spcPct val="115000"/>
                        </a:lnSpc>
                        <a:spcBef>
                          <a:spcPts val="0"/>
                        </a:spcBef>
                        <a:spcAft>
                          <a:spcPts val="0"/>
                        </a:spcAft>
                        <a:buClr>
                          <a:schemeClr val="dk1"/>
                        </a:buClr>
                        <a:buSzPts val="1000"/>
                        <a:buFont typeface="Arial"/>
                        <a:buNone/>
                      </a:pPr>
                      <a:r>
                        <a:rPr lang="fr-FR" sz="1000">
                          <a:solidFill>
                            <a:schemeClr val="dk1"/>
                          </a:solidFill>
                        </a:rPr>
                        <a:t>Rapidité de compréhension du code</a:t>
                      </a:r>
                      <a:endParaRPr sz="1000">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Arial"/>
                          <a:ea typeface="Arial"/>
                          <a:cs typeface="Arial"/>
                          <a:sym typeface="Arial"/>
                        </a:rPr>
                        <a:t>&lt;</a:t>
                      </a:r>
                      <a:r>
                        <a:rPr lang="fr-FR" sz="1000"/>
                        <a:t>60</a:t>
                      </a:r>
                      <a:r>
                        <a:rPr lang="fr-FR" sz="1000" u="none" cap="none" strike="noStrike">
                          <a:latin typeface="Arial"/>
                          <a:ea typeface="Arial"/>
                          <a:cs typeface="Arial"/>
                          <a:sym typeface="Arial"/>
                        </a:rPr>
                        <a:t> min</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rtl="0" algn="l">
                        <a:lnSpc>
                          <a:spcPct val="115000"/>
                        </a:lnSpc>
                        <a:spcBef>
                          <a:spcPts val="0"/>
                        </a:spcBef>
                        <a:spcAft>
                          <a:spcPts val="0"/>
                        </a:spcAft>
                        <a:buClr>
                          <a:schemeClr val="dk1"/>
                        </a:buClr>
                        <a:buSzPts val="1000"/>
                        <a:buFont typeface="Arial"/>
                        <a:buNone/>
                      </a:pPr>
                      <a:r>
                        <a:rPr lang="fr-FR" sz="1000">
                          <a:solidFill>
                            <a:schemeClr val="dk1"/>
                          </a:solidFill>
                        </a:rPr>
                        <a:t>30min</a:t>
                      </a:r>
                      <a:endParaRPr sz="1000">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436375">
                <a:tc>
                  <a:txBody>
                    <a:bodyPr>
                      <a:noAutofit/>
                    </a:bodyPr>
                    <a:lstStyle/>
                    <a:p>
                      <a:pPr indent="0" lvl="0" marL="0" marR="0" rtl="0" algn="l">
                        <a:lnSpc>
                          <a:spcPct val="115000"/>
                        </a:lnSpc>
                        <a:spcBef>
                          <a:spcPts val="0"/>
                        </a:spcBef>
                        <a:spcAft>
                          <a:spcPts val="0"/>
                        </a:spcAft>
                        <a:buNone/>
                      </a:pPr>
                      <a:r>
                        <a:rPr b="1" lang="fr-FR" sz="1000"/>
                        <a:t>FC2.2: Agir sur la voiture</a:t>
                      </a:r>
                      <a:endParaRPr b="1" sz="10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None/>
                      </a:pPr>
                      <a:r>
                        <a:rPr lang="fr-FR" sz="1000"/>
                        <a:t>FC2.2.5: Engager le Launch Control</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rtl="0" algn="l">
                        <a:lnSpc>
                          <a:spcPct val="115000"/>
                        </a:lnSpc>
                        <a:spcBef>
                          <a:spcPts val="0"/>
                        </a:spcBef>
                        <a:spcAft>
                          <a:spcPts val="0"/>
                        </a:spcAft>
                        <a:buNone/>
                      </a:pPr>
                      <a:r>
                        <a:rPr lang="fr-FR" sz="1000">
                          <a:solidFill>
                            <a:schemeClr val="dk1"/>
                          </a:solidFill>
                        </a:rPr>
                        <a:t>Rapidité de compréhension du code</a:t>
                      </a:r>
                      <a:endParaRPr sz="1000">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rtl="0" algn="l">
                        <a:lnSpc>
                          <a:spcPct val="115000"/>
                        </a:lnSpc>
                        <a:spcBef>
                          <a:spcPts val="0"/>
                        </a:spcBef>
                        <a:spcAft>
                          <a:spcPts val="0"/>
                        </a:spcAft>
                        <a:buNone/>
                      </a:pPr>
                      <a:r>
                        <a:rPr lang="fr-FR" sz="1000">
                          <a:solidFill>
                            <a:schemeClr val="dk1"/>
                          </a:solidFill>
                        </a:rPr>
                        <a:t>&lt;5min</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rtl="0" algn="l">
                        <a:lnSpc>
                          <a:spcPct val="115000"/>
                        </a:lnSpc>
                        <a:spcBef>
                          <a:spcPts val="0"/>
                        </a:spcBef>
                        <a:spcAft>
                          <a:spcPts val="0"/>
                        </a:spcAft>
                        <a:buClr>
                          <a:schemeClr val="dk1"/>
                        </a:buClr>
                        <a:buSzPts val="1000"/>
                        <a:buFont typeface="Arial"/>
                        <a:buNone/>
                      </a:pPr>
                      <a:r>
                        <a:rPr lang="fr-FR" sz="1000">
                          <a:solidFill>
                            <a:schemeClr val="dk1"/>
                          </a:solidFill>
                        </a:rPr>
                        <a:t>3</a:t>
                      </a:r>
                      <a:r>
                        <a:rPr lang="fr-FR" sz="1000">
                          <a:solidFill>
                            <a:schemeClr val="dk1"/>
                          </a:solidFill>
                        </a:rPr>
                        <a:t>min</a:t>
                      </a:r>
                      <a:endParaRPr sz="1000">
                        <a:solidFill>
                          <a:schemeClr val="dk1"/>
                        </a:solidFill>
                      </a:endParaRPr>
                    </a:p>
                    <a:p>
                      <a:pPr indent="0" lvl="0" marL="0" marR="0" rtl="0" algn="r">
                        <a:lnSpc>
                          <a:spcPct val="115000"/>
                        </a:lnSpc>
                        <a:spcBef>
                          <a:spcPts val="0"/>
                        </a:spcBef>
                        <a:spcAft>
                          <a:spcPts val="0"/>
                        </a:spcAft>
                        <a:buNone/>
                      </a:pPr>
                      <a:r>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436375">
                <a:tc>
                  <a:txBody>
                    <a:bodyPr>
                      <a:noAutofit/>
                    </a:bodyPr>
                    <a:lstStyle/>
                    <a:p>
                      <a:pPr indent="0" lvl="0" marL="0" marR="0" rtl="0" algn="l">
                        <a:lnSpc>
                          <a:spcPct val="115000"/>
                        </a:lnSpc>
                        <a:spcBef>
                          <a:spcPts val="0"/>
                        </a:spcBef>
                        <a:spcAft>
                          <a:spcPts val="0"/>
                        </a:spcAft>
                        <a:buNone/>
                      </a:pPr>
                      <a:r>
                        <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None/>
                      </a:pPr>
                      <a:r>
                        <a:rPr lang="fr-FR" sz="1000"/>
                        <a:t>FC2.2.6: Engager le Traction Control</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rtl="0" algn="l">
                        <a:lnSpc>
                          <a:spcPct val="115000"/>
                        </a:lnSpc>
                        <a:spcBef>
                          <a:spcPts val="0"/>
                        </a:spcBef>
                        <a:spcAft>
                          <a:spcPts val="0"/>
                        </a:spcAft>
                        <a:buNone/>
                      </a:pPr>
                      <a:r>
                        <a:rPr lang="fr-FR" sz="1000">
                          <a:solidFill>
                            <a:schemeClr val="dk1"/>
                          </a:solidFill>
                        </a:rPr>
                        <a:t>Rapidité de compréhension du code</a:t>
                      </a:r>
                      <a:endParaRPr sz="1000">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rtl="0" algn="l">
                        <a:lnSpc>
                          <a:spcPct val="115000"/>
                        </a:lnSpc>
                        <a:spcBef>
                          <a:spcPts val="0"/>
                        </a:spcBef>
                        <a:spcAft>
                          <a:spcPts val="0"/>
                        </a:spcAft>
                        <a:buNone/>
                      </a:pPr>
                      <a:r>
                        <a:rPr lang="fr-FR" sz="1000">
                          <a:solidFill>
                            <a:schemeClr val="dk1"/>
                          </a:solidFill>
                        </a:rPr>
                        <a:t>&lt;5min</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rtl="0" algn="l">
                        <a:lnSpc>
                          <a:spcPct val="115000"/>
                        </a:lnSpc>
                        <a:spcBef>
                          <a:spcPts val="0"/>
                        </a:spcBef>
                        <a:spcAft>
                          <a:spcPts val="0"/>
                        </a:spcAft>
                        <a:buClr>
                          <a:schemeClr val="dk1"/>
                        </a:buClr>
                        <a:buSzPts val="1000"/>
                        <a:buFont typeface="Arial"/>
                        <a:buNone/>
                      </a:pPr>
                      <a:r>
                        <a:rPr lang="fr-FR" sz="1000">
                          <a:solidFill>
                            <a:schemeClr val="dk1"/>
                          </a:solidFill>
                        </a:rPr>
                        <a:t>3</a:t>
                      </a:r>
                      <a:r>
                        <a:rPr lang="fr-FR" sz="1000">
                          <a:solidFill>
                            <a:schemeClr val="dk1"/>
                          </a:solidFill>
                        </a:rPr>
                        <a:t>min</a:t>
                      </a:r>
                      <a:endParaRPr sz="1000">
                        <a:solidFill>
                          <a:schemeClr val="dk1"/>
                        </a:solidFill>
                      </a:endParaRPr>
                    </a:p>
                    <a:p>
                      <a:pPr indent="0" lvl="0" marL="0" marR="0" rtl="0" algn="r">
                        <a:lnSpc>
                          <a:spcPct val="115000"/>
                        </a:lnSpc>
                        <a:spcBef>
                          <a:spcPts val="0"/>
                        </a:spcBef>
                        <a:spcAft>
                          <a:spcPts val="0"/>
                        </a:spcAft>
                        <a:buNone/>
                      </a:pPr>
                      <a:r>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436375">
                <a:tc>
                  <a:txBody>
                    <a:bodyPr>
                      <a:noAutofit/>
                    </a:bodyPr>
                    <a:lstStyle/>
                    <a:p>
                      <a:pPr indent="0" lvl="0" marL="0" marR="0" rtl="0" algn="l">
                        <a:lnSpc>
                          <a:spcPct val="115000"/>
                        </a:lnSpc>
                        <a:spcBef>
                          <a:spcPts val="0"/>
                        </a:spcBef>
                        <a:spcAft>
                          <a:spcPts val="0"/>
                        </a:spcAft>
                        <a:buNone/>
                      </a:pPr>
                      <a:r>
                        <a:t/>
                      </a:r>
                      <a:endParaRPr sz="10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None/>
                      </a:pPr>
                      <a:r>
                        <a:rPr lang="fr-FR" sz="1000"/>
                        <a:t>FC2.2.7: Passer au Neutre</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rtl="0" algn="l">
                        <a:lnSpc>
                          <a:spcPct val="115000"/>
                        </a:lnSpc>
                        <a:spcBef>
                          <a:spcPts val="0"/>
                        </a:spcBef>
                        <a:spcAft>
                          <a:spcPts val="0"/>
                        </a:spcAft>
                        <a:buNone/>
                      </a:pPr>
                      <a:r>
                        <a:rPr lang="fr-FR" sz="1000">
                          <a:solidFill>
                            <a:schemeClr val="dk1"/>
                          </a:solidFill>
                        </a:rPr>
                        <a:t>Rapidité de compréhension du code</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rtl="0" algn="l">
                        <a:lnSpc>
                          <a:spcPct val="115000"/>
                        </a:lnSpc>
                        <a:spcBef>
                          <a:spcPts val="0"/>
                        </a:spcBef>
                        <a:spcAft>
                          <a:spcPts val="0"/>
                        </a:spcAft>
                        <a:buNone/>
                      </a:pPr>
                      <a:r>
                        <a:rPr lang="fr-FR" sz="1000">
                          <a:solidFill>
                            <a:schemeClr val="dk1"/>
                          </a:solidFill>
                        </a:rPr>
                        <a:t>&lt;5min</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rtl="0" algn="l">
                        <a:lnSpc>
                          <a:spcPct val="115000"/>
                        </a:lnSpc>
                        <a:spcBef>
                          <a:spcPts val="0"/>
                        </a:spcBef>
                        <a:spcAft>
                          <a:spcPts val="0"/>
                        </a:spcAft>
                        <a:buClr>
                          <a:schemeClr val="dk1"/>
                        </a:buClr>
                        <a:buSzPts val="1000"/>
                        <a:buFont typeface="Arial"/>
                        <a:buNone/>
                      </a:pPr>
                      <a:r>
                        <a:rPr lang="fr-FR" sz="1000">
                          <a:solidFill>
                            <a:schemeClr val="dk1"/>
                          </a:solidFill>
                        </a:rPr>
                        <a:t>3</a:t>
                      </a:r>
                      <a:r>
                        <a:rPr lang="fr-FR" sz="1000">
                          <a:solidFill>
                            <a:schemeClr val="dk1"/>
                          </a:solidFill>
                        </a:rPr>
                        <a:t>min</a:t>
                      </a:r>
                      <a:endParaRPr sz="1000">
                        <a:solidFill>
                          <a:schemeClr val="dk1"/>
                        </a:solidFill>
                      </a:endParaRPr>
                    </a:p>
                    <a:p>
                      <a:pPr indent="0" lvl="0" marL="0" marR="0" rtl="0" algn="r">
                        <a:lnSpc>
                          <a:spcPct val="115000"/>
                        </a:lnSpc>
                        <a:spcBef>
                          <a:spcPts val="0"/>
                        </a:spcBef>
                        <a:spcAft>
                          <a:spcPts val="0"/>
                        </a:spcAft>
                        <a:buNone/>
                      </a:pPr>
                      <a:r>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92" name="Shape 992"/>
        <p:cNvGrpSpPr/>
        <p:nvPr/>
      </p:nvGrpSpPr>
      <p:grpSpPr>
        <a:xfrm>
          <a:off x="0" y="0"/>
          <a:ext cx="0" cy="0"/>
          <a:chOff x="0" y="0"/>
          <a:chExt cx="0" cy="0"/>
        </a:xfrm>
      </p:grpSpPr>
      <p:sp>
        <p:nvSpPr>
          <p:cNvPr id="993" name="Google Shape;993;g5b494d2df6_0_435"/>
          <p:cNvSpPr txBox="1"/>
          <p:nvPr/>
        </p:nvSpPr>
        <p:spPr>
          <a:xfrm>
            <a:off x="0" y="595000"/>
            <a:ext cx="9144000" cy="4617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Carte avant</a:t>
            </a:r>
            <a:endParaRPr b="1" sz="1200"/>
          </a:p>
          <a:p>
            <a:pPr indent="0" lvl="0" marL="0" marR="0" rtl="0" algn="l">
              <a:lnSpc>
                <a:spcPct val="100000"/>
              </a:lnSpc>
              <a:spcBef>
                <a:spcPts val="0"/>
              </a:spcBef>
              <a:spcAft>
                <a:spcPts val="0"/>
              </a:spcAft>
              <a:buNone/>
            </a:pPr>
            <a:r>
              <a:t/>
            </a:r>
            <a:endParaRPr b="1" sz="1200"/>
          </a:p>
        </p:txBody>
      </p:sp>
      <p:sp>
        <p:nvSpPr>
          <p:cNvPr id="994" name="Google Shape;994;g5b494d2df6_0_435"/>
          <p:cNvSpPr txBox="1"/>
          <p:nvPr/>
        </p:nvSpPr>
        <p:spPr>
          <a:xfrm>
            <a:off x="7632075" y="91325"/>
            <a:ext cx="902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MGZ</a:t>
            </a:r>
            <a:endParaRPr/>
          </a:p>
        </p:txBody>
      </p:sp>
      <p:sp>
        <p:nvSpPr>
          <p:cNvPr id="995" name="Google Shape;995;g5b494d2df6_0_435"/>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fr-FR" sz="2400" u="sng" cap="none" strike="noStrike">
                <a:solidFill>
                  <a:srgbClr val="C00000"/>
                </a:solidFill>
                <a:latin typeface="Calibri"/>
                <a:ea typeface="Calibri"/>
                <a:cs typeface="Calibri"/>
                <a:sym typeface="Calibri"/>
              </a:rPr>
              <a:t>TOP Pré-Dim :</a:t>
            </a:r>
            <a:r>
              <a:rPr b="1" i="0" lang="fr-FR" sz="2400" u="sng" cap="none" strike="noStrike">
                <a:solidFill>
                  <a:srgbClr val="000000"/>
                </a:solidFill>
                <a:latin typeface="Calibri"/>
                <a:ea typeface="Calibri"/>
                <a:cs typeface="Calibri"/>
                <a:sym typeface="Calibri"/>
              </a:rPr>
              <a:t> </a:t>
            </a:r>
            <a:r>
              <a:rPr b="1" lang="fr-FR" sz="2400" u="sng">
                <a:solidFill>
                  <a:srgbClr val="CC0000"/>
                </a:solidFill>
                <a:latin typeface="Calibri"/>
                <a:ea typeface="Calibri"/>
                <a:cs typeface="Calibri"/>
                <a:sym typeface="Calibri"/>
              </a:rPr>
              <a:t>SEISM</a:t>
            </a:r>
            <a:endParaRPr b="0" i="0" sz="2400" u="none" cap="none" strike="noStrike">
              <a:solidFill>
                <a:srgbClr val="000000"/>
              </a:solidFill>
              <a:highlight>
                <a:srgbClr val="FF0000"/>
              </a:highlight>
              <a:latin typeface="Arial"/>
              <a:ea typeface="Arial"/>
              <a:cs typeface="Arial"/>
              <a:sym typeface="Arial"/>
            </a:endParaRPr>
          </a:p>
        </p:txBody>
      </p:sp>
      <p:sp>
        <p:nvSpPr>
          <p:cNvPr id="996" name="Google Shape;996;g5b494d2df6_0_435"/>
          <p:cNvSpPr/>
          <p:nvPr/>
        </p:nvSpPr>
        <p:spPr>
          <a:xfrm>
            <a:off x="0" y="1056700"/>
            <a:ext cx="5624400" cy="5801400"/>
          </a:xfrm>
          <a:prstGeom prst="rect">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Architecture</a:t>
            </a:r>
            <a:r>
              <a:rPr b="1" lang="fr-FR" sz="1200"/>
              <a:t>s possibles</a:t>
            </a:r>
            <a:endParaRPr b="1" sz="1200"/>
          </a:p>
          <a:p>
            <a:pPr indent="0" lvl="0" marL="0" marR="0" rtl="0" algn="l">
              <a:lnSpc>
                <a:spcPct val="100000"/>
              </a:lnSpc>
              <a:spcBef>
                <a:spcPts val="0"/>
              </a:spcBef>
              <a:spcAft>
                <a:spcPts val="0"/>
              </a:spcAft>
              <a:buNone/>
            </a:pPr>
            <a:r>
              <a:t/>
            </a:r>
            <a:endParaRPr b="1" sz="1200"/>
          </a:p>
          <a:p>
            <a:pPr indent="6569999" lvl="0" marL="0" marR="0" rtl="0" algn="l">
              <a:lnSpc>
                <a:spcPct val="100000"/>
              </a:lnSpc>
              <a:spcBef>
                <a:spcPts val="0"/>
              </a:spcBef>
              <a:spcAft>
                <a:spcPts val="0"/>
              </a:spcAft>
              <a:buClr>
                <a:srgbClr val="000000"/>
              </a:buClr>
              <a:buSzPts val="12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97" name="Google Shape;997;g5b494d2df6_0_435"/>
          <p:cNvPicPr preferRelativeResize="0"/>
          <p:nvPr/>
        </p:nvPicPr>
        <p:blipFill>
          <a:blip r:embed="rId4">
            <a:alphaModFix/>
          </a:blip>
          <a:stretch>
            <a:fillRect/>
          </a:stretch>
        </p:blipFill>
        <p:spPr>
          <a:xfrm>
            <a:off x="8705327" y="-3783"/>
            <a:ext cx="438677" cy="590400"/>
          </a:xfrm>
          <a:prstGeom prst="rect">
            <a:avLst/>
          </a:prstGeom>
          <a:noFill/>
          <a:ln>
            <a:noFill/>
          </a:ln>
        </p:spPr>
      </p:pic>
      <p:sp>
        <p:nvSpPr>
          <p:cNvPr id="998" name="Google Shape;998;g5b494d2df6_0_435"/>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999" name="Google Shape;999;g5b494d2df6_0_435"/>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pic>
        <p:nvPicPr>
          <p:cNvPr id="1000" name="Google Shape;1000;g5b494d2df6_0_435" title="Gráfico"/>
          <p:cNvPicPr preferRelativeResize="0"/>
          <p:nvPr/>
        </p:nvPicPr>
        <p:blipFill>
          <a:blip r:embed="rId5">
            <a:alphaModFix/>
          </a:blip>
          <a:stretch>
            <a:fillRect/>
          </a:stretch>
        </p:blipFill>
        <p:spPr>
          <a:xfrm>
            <a:off x="112949" y="1420276"/>
            <a:ext cx="5398501" cy="4345125"/>
          </a:xfrm>
          <a:prstGeom prst="rect">
            <a:avLst/>
          </a:prstGeom>
          <a:noFill/>
          <a:ln cap="flat" cmpd="sng" w="12700">
            <a:solidFill>
              <a:srgbClr val="000000"/>
            </a:solidFill>
            <a:prstDash val="solid"/>
            <a:round/>
            <a:headEnd len="sm" w="sm" type="none"/>
            <a:tailEnd len="sm" w="sm" type="none"/>
          </a:ln>
        </p:spPr>
      </p:pic>
      <p:sp>
        <p:nvSpPr>
          <p:cNvPr id="1001" name="Google Shape;1001;g5b494d2df6_0_435"/>
          <p:cNvSpPr/>
          <p:nvPr/>
        </p:nvSpPr>
        <p:spPr>
          <a:xfrm>
            <a:off x="5624400" y="1065075"/>
            <a:ext cx="3519600" cy="5801400"/>
          </a:xfrm>
          <a:prstGeom prst="rect">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fr-FR" sz="1200" u="none" cap="none" strike="noStrike">
                <a:solidFill>
                  <a:srgbClr val="000000"/>
                </a:solidFill>
                <a:latin typeface="Arial"/>
                <a:ea typeface="Arial"/>
                <a:cs typeface="Arial"/>
                <a:sym typeface="Arial"/>
              </a:rPr>
              <a:t>Architecture ch</a:t>
            </a:r>
            <a:r>
              <a:rPr b="1" lang="fr-FR" sz="1200"/>
              <a:t>oisi : Arduino + Shield</a:t>
            </a:r>
            <a:endParaRPr b="1" sz="1200"/>
          </a:p>
          <a:p>
            <a:pPr indent="0" lvl="0" marL="0" marR="0" rtl="0" algn="l">
              <a:lnSpc>
                <a:spcPct val="100000"/>
              </a:lnSpc>
              <a:spcBef>
                <a:spcPts val="0"/>
              </a:spcBef>
              <a:spcAft>
                <a:spcPts val="0"/>
              </a:spcAft>
              <a:buNone/>
            </a:pPr>
            <a:r>
              <a:t/>
            </a:r>
            <a:endParaRPr b="1" sz="1200"/>
          </a:p>
          <a:p>
            <a:pPr indent="-353400" lvl="0" marL="457200" marR="0" rtl="0" algn="l">
              <a:lnSpc>
                <a:spcPct val="100000"/>
              </a:lnSpc>
              <a:spcBef>
                <a:spcPts val="0"/>
              </a:spcBef>
              <a:spcAft>
                <a:spcPts val="0"/>
              </a:spcAft>
              <a:buSzPts val="1200"/>
              <a:buChar char="●"/>
            </a:pPr>
            <a:r>
              <a:rPr b="1" lang="fr-FR" sz="1200"/>
              <a:t>Prix : 45€</a:t>
            </a:r>
            <a:endParaRPr b="1" sz="1200"/>
          </a:p>
          <a:p>
            <a:pPr indent="-353400" lvl="0" marL="457200" marR="0" rtl="0" algn="l">
              <a:lnSpc>
                <a:spcPct val="100000"/>
              </a:lnSpc>
              <a:spcBef>
                <a:spcPts val="0"/>
              </a:spcBef>
              <a:spcAft>
                <a:spcPts val="0"/>
              </a:spcAft>
              <a:buSzPts val="1200"/>
              <a:buChar char="●"/>
            </a:pPr>
            <a:r>
              <a:rPr b="1" lang="fr-FR" sz="1200"/>
              <a:t>Temps de conception : 15h</a:t>
            </a:r>
            <a:endParaRPr b="1" sz="1200"/>
          </a:p>
          <a:p>
            <a:pPr indent="-353400" lvl="0" marL="457200" marR="0" rtl="0" algn="l">
              <a:lnSpc>
                <a:spcPct val="100000"/>
              </a:lnSpc>
              <a:spcBef>
                <a:spcPts val="0"/>
              </a:spcBef>
              <a:spcAft>
                <a:spcPts val="0"/>
              </a:spcAft>
              <a:buSzPts val="1200"/>
              <a:buChar char="●"/>
            </a:pPr>
            <a:r>
              <a:rPr b="1" lang="fr-FR" sz="1200"/>
              <a:t>Maîtrise</a:t>
            </a:r>
            <a:r>
              <a:rPr b="1" lang="fr-FR" sz="1200"/>
              <a:t> par l’écurie : </a:t>
            </a:r>
            <a:r>
              <a:rPr b="1" lang="fr-FR" sz="1200"/>
              <a:t>très</a:t>
            </a:r>
            <a:r>
              <a:rPr b="1" lang="fr-FR" sz="1200"/>
              <a:t> bon</a:t>
            </a:r>
            <a:endParaRPr b="1" sz="1200"/>
          </a:p>
          <a:p>
            <a:pPr indent="-353400" lvl="0" marL="457200" marR="0" rtl="0" algn="l">
              <a:lnSpc>
                <a:spcPct val="100000"/>
              </a:lnSpc>
              <a:spcBef>
                <a:spcPts val="0"/>
              </a:spcBef>
              <a:spcAft>
                <a:spcPts val="0"/>
              </a:spcAft>
              <a:buSzPts val="1200"/>
              <a:buChar char="●"/>
            </a:pPr>
            <a:r>
              <a:rPr b="1" lang="fr-FR" sz="1200"/>
              <a:t>Robustesse : possible </a:t>
            </a:r>
            <a:r>
              <a:rPr b="1" lang="fr-FR" sz="1200"/>
              <a:t>débranchement</a:t>
            </a:r>
            <a:r>
              <a:rPr b="1" lang="fr-FR" sz="1200"/>
              <a:t> des pins</a:t>
            </a:r>
            <a:endParaRPr b="1" sz="1200"/>
          </a:p>
          <a:p>
            <a:pPr indent="-353400" lvl="0" marL="457200" marR="0" rtl="0" algn="l">
              <a:lnSpc>
                <a:spcPct val="100000"/>
              </a:lnSpc>
              <a:spcBef>
                <a:spcPts val="0"/>
              </a:spcBef>
              <a:spcAft>
                <a:spcPts val="0"/>
              </a:spcAft>
              <a:buSzPts val="1200"/>
              <a:buChar char="●"/>
            </a:pPr>
            <a:r>
              <a:rPr b="1" lang="fr-FR" sz="1200"/>
              <a:t>Points FS (Design Event) : </a:t>
            </a:r>
            <a:r>
              <a:rPr b="1" lang="fr-FR" sz="1200"/>
              <a:t>coût</a:t>
            </a:r>
            <a:r>
              <a:rPr b="1" lang="fr-FR" sz="1200"/>
              <a:t> d’opportunité</a:t>
            </a:r>
            <a:endParaRPr b="1" sz="1200"/>
          </a:p>
          <a:p>
            <a:pPr indent="-353400" lvl="0" marL="457200" marR="0" rtl="0" algn="l">
              <a:lnSpc>
                <a:spcPct val="100000"/>
              </a:lnSpc>
              <a:spcBef>
                <a:spcPts val="0"/>
              </a:spcBef>
              <a:spcAft>
                <a:spcPts val="0"/>
              </a:spcAft>
              <a:buSzPts val="1200"/>
              <a:buChar char="●"/>
            </a:pPr>
            <a:r>
              <a:rPr b="1" lang="fr-FR" sz="1200"/>
              <a:t>Masse : 73g</a:t>
            </a:r>
            <a:endParaRPr b="1" sz="1200"/>
          </a:p>
          <a:p>
            <a:pPr indent="-353400" lvl="0" marL="457200" marR="0" rtl="0" algn="l">
              <a:lnSpc>
                <a:spcPct val="100000"/>
              </a:lnSpc>
              <a:spcBef>
                <a:spcPts val="0"/>
              </a:spcBef>
              <a:spcAft>
                <a:spcPts val="0"/>
              </a:spcAft>
              <a:buSzPts val="1200"/>
              <a:buChar char="●"/>
            </a:pPr>
            <a:r>
              <a:rPr b="1" lang="fr-FR" sz="1200"/>
              <a:t>Rapidité : 16 MHz</a:t>
            </a:r>
            <a:endParaRPr b="1" sz="1200"/>
          </a:p>
          <a:p>
            <a:pPr indent="0" lvl="0" marL="0" marR="0" rtl="0" algn="l">
              <a:lnSpc>
                <a:spcPct val="100000"/>
              </a:lnSpc>
              <a:spcBef>
                <a:spcPts val="0"/>
              </a:spcBef>
              <a:spcAft>
                <a:spcPts val="0"/>
              </a:spcAft>
              <a:buNone/>
            </a:pPr>
            <a:r>
              <a:t/>
            </a:r>
            <a:endParaRPr b="1" sz="1200"/>
          </a:p>
          <a:p>
            <a:pPr indent="-353400" lvl="0" marL="457200" marR="0" rtl="0" algn="l">
              <a:lnSpc>
                <a:spcPct val="100000"/>
              </a:lnSpc>
              <a:spcBef>
                <a:spcPts val="0"/>
              </a:spcBef>
              <a:spcAft>
                <a:spcPts val="0"/>
              </a:spcAft>
              <a:buSzPts val="1200"/>
              <a:buChar char="●"/>
            </a:pPr>
            <a:r>
              <a:rPr b="1" lang="fr-FR" sz="1200"/>
              <a:t>Risques :</a:t>
            </a:r>
            <a:endParaRPr b="1" sz="1200"/>
          </a:p>
          <a:p>
            <a:pPr indent="-342900" lvl="1" marL="809999" marR="0" rtl="0" algn="l">
              <a:lnSpc>
                <a:spcPct val="100000"/>
              </a:lnSpc>
              <a:spcBef>
                <a:spcPts val="0"/>
              </a:spcBef>
              <a:spcAft>
                <a:spcPts val="0"/>
              </a:spcAft>
              <a:buSzPts val="1200"/>
              <a:buChar char="○"/>
            </a:pPr>
            <a:r>
              <a:rPr b="1" lang="fr-FR" sz="1200"/>
              <a:t>Mauvaise compatibilité entre Arduino et Shield</a:t>
            </a:r>
            <a:endParaRPr b="1" sz="1200"/>
          </a:p>
          <a:p>
            <a:pPr indent="6569999" lvl="0" marL="0" marR="0" rtl="0" algn="l">
              <a:lnSpc>
                <a:spcPct val="100000"/>
              </a:lnSpc>
              <a:spcBef>
                <a:spcPts val="0"/>
              </a:spcBef>
              <a:spcAft>
                <a:spcPts val="0"/>
              </a:spcAft>
              <a:buClr>
                <a:srgbClr val="000000"/>
              </a:buClr>
              <a:buSzPts val="12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g597a7eda41_18_82"/>
          <p:cNvSpPr txBox="1"/>
          <p:nvPr/>
        </p:nvSpPr>
        <p:spPr>
          <a:xfrm>
            <a:off x="433475" y="91325"/>
            <a:ext cx="7080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2381E"/>
                </a:solidFill>
                <a:latin typeface="Calibri"/>
                <a:ea typeface="Calibri"/>
                <a:cs typeface="Calibri"/>
                <a:sym typeface="Calibri"/>
              </a:rPr>
              <a:t>TOP Pré-Dim </a:t>
            </a:r>
            <a:endParaRPr b="1" i="0" sz="2400" u="sng" cap="none" strike="noStrike">
              <a:solidFill>
                <a:srgbClr val="C2381E"/>
              </a:solidFill>
              <a:latin typeface="Calibri"/>
              <a:ea typeface="Calibri"/>
              <a:cs typeface="Calibri"/>
              <a:sym typeface="Calibri"/>
            </a:endParaRPr>
          </a:p>
          <a:p>
            <a:pPr indent="0" lvl="0" marL="0" marR="0" rtl="0" algn="ctr">
              <a:lnSpc>
                <a:spcPct val="100000"/>
              </a:lnSpc>
              <a:spcBef>
                <a:spcPts val="0"/>
              </a:spcBef>
              <a:spcAft>
                <a:spcPts val="0"/>
              </a:spcAft>
              <a:buNone/>
            </a:pPr>
            <a:r>
              <a:rPr b="1" lang="fr-FR" sz="2400" u="sng">
                <a:latin typeface="Calibri"/>
                <a:ea typeface="Calibri"/>
                <a:cs typeface="Calibri"/>
                <a:sym typeface="Calibri"/>
              </a:rPr>
              <a:t>Modèle d’Accélération</a:t>
            </a:r>
            <a:endParaRPr b="1" sz="2400" u="sng">
              <a:latin typeface="Calibri"/>
              <a:ea typeface="Calibri"/>
              <a:cs typeface="Calibri"/>
              <a:sym typeface="Calibri"/>
            </a:endParaRPr>
          </a:p>
        </p:txBody>
      </p:sp>
      <p:sp>
        <p:nvSpPr>
          <p:cNvPr id="172" name="Google Shape;172;g597a7eda41_18_82"/>
          <p:cNvSpPr txBox="1"/>
          <p:nvPr/>
        </p:nvSpPr>
        <p:spPr>
          <a:xfrm>
            <a:off x="7761050" y="91325"/>
            <a:ext cx="7734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ASE</a:t>
            </a:r>
            <a:endParaRPr/>
          </a:p>
        </p:txBody>
      </p:sp>
      <p:sp>
        <p:nvSpPr>
          <p:cNvPr id="173" name="Google Shape;173;g597a7eda41_18_82"/>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graphicFrame>
        <p:nvGraphicFramePr>
          <p:cNvPr id="174" name="Google Shape;174;g597a7eda41_18_82"/>
          <p:cNvGraphicFramePr/>
          <p:nvPr/>
        </p:nvGraphicFramePr>
        <p:xfrm>
          <a:off x="516001" y="2515661"/>
          <a:ext cx="3000000" cy="3000000"/>
        </p:xfrm>
        <a:graphic>
          <a:graphicData uri="http://schemas.openxmlformats.org/drawingml/2006/table">
            <a:tbl>
              <a:tblPr bandRow="1" firstRow="1">
                <a:noFill/>
                <a:tableStyleId>{9D46E74F-C03A-45A9-9FC2-EBF74F666B90}</a:tableStyleId>
              </a:tblPr>
              <a:tblGrid>
                <a:gridCol w="811075"/>
                <a:gridCol w="1036025"/>
                <a:gridCol w="1071250"/>
                <a:gridCol w="1076425"/>
                <a:gridCol w="1533725"/>
                <a:gridCol w="1116300"/>
                <a:gridCol w="1467175"/>
              </a:tblGrid>
              <a:tr h="45645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a:t>Temps</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a:t>Masse Vehi</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a:t>H centre de gravité</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a:t>Diamètre roue</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a:t>Rapport transmission final</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200"/>
                        <a:t>Empattement</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200"/>
                        <a:t>% Masse arrière stat</a:t>
                      </a:r>
                      <a:endParaRPr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6650">
                <a:tc>
                  <a:txBody>
                    <a:bodyPr>
                      <a:noAutofit/>
                    </a:bodyPr>
                    <a:lstStyle/>
                    <a:p>
                      <a:pPr indent="0" lvl="0" marL="0" rtl="0" algn="l">
                        <a:spcBef>
                          <a:spcPts val="0"/>
                        </a:spcBef>
                        <a:spcAft>
                          <a:spcPts val="0"/>
                        </a:spcAft>
                        <a:buNone/>
                      </a:pPr>
                      <a:r>
                        <a:rPr b="1" lang="fr-FR"/>
                        <a:t>4.21</a:t>
                      </a:r>
                      <a:endParaRPr b="1"/>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200</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0.27</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0.57</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0.2444</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1.55</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0.55</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75" name="Google Shape;175;g597a7eda41_18_82"/>
          <p:cNvSpPr txBox="1"/>
          <p:nvPr/>
        </p:nvSpPr>
        <p:spPr>
          <a:xfrm>
            <a:off x="516000" y="993213"/>
            <a:ext cx="8112000" cy="114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a:t>Constantes : Masse pilote = 70kg, H centre gravité pilote = 0.38</a:t>
            </a:r>
            <a:endParaRPr/>
          </a:p>
          <a:p>
            <a:pPr indent="0" lvl="0" marL="0" marR="0" rtl="0" algn="l">
              <a:spcBef>
                <a:spcPts val="0"/>
              </a:spcBef>
              <a:spcAft>
                <a:spcPts val="0"/>
              </a:spcAft>
              <a:buNone/>
            </a:pPr>
            <a:r>
              <a:rPr lang="fr-FR"/>
              <a:t>Hypothèses : </a:t>
            </a:r>
            <a:endParaRPr/>
          </a:p>
          <a:p>
            <a:pPr indent="0" lvl="0" marL="0" marR="0" rtl="0" algn="l">
              <a:spcBef>
                <a:spcPts val="0"/>
              </a:spcBef>
              <a:spcAft>
                <a:spcPts val="0"/>
              </a:spcAft>
              <a:buNone/>
            </a:pPr>
            <a:r>
              <a:rPr lang="fr-FR"/>
              <a:t>- coefficients d’adhérence, de roulement, de traînée et de déportance constants</a:t>
            </a:r>
            <a:endParaRPr/>
          </a:p>
          <a:p>
            <a:pPr indent="0" lvl="0" marL="0" marR="0" rtl="0" algn="l">
              <a:spcBef>
                <a:spcPts val="0"/>
              </a:spcBef>
              <a:spcAft>
                <a:spcPts val="0"/>
              </a:spcAft>
              <a:buNone/>
            </a:pPr>
            <a:r>
              <a:rPr lang="fr-FR"/>
              <a:t>- véhicule sans suspension</a:t>
            </a:r>
            <a:endParaRPr/>
          </a:p>
        </p:txBody>
      </p:sp>
      <p:graphicFrame>
        <p:nvGraphicFramePr>
          <p:cNvPr id="176" name="Google Shape;176;g597a7eda41_18_82"/>
          <p:cNvGraphicFramePr/>
          <p:nvPr/>
        </p:nvGraphicFramePr>
        <p:xfrm>
          <a:off x="516026" y="4106436"/>
          <a:ext cx="3000000" cy="3000000"/>
        </p:xfrm>
        <a:graphic>
          <a:graphicData uri="http://schemas.openxmlformats.org/drawingml/2006/table">
            <a:tbl>
              <a:tblPr bandRow="1" firstRow="1">
                <a:noFill/>
                <a:tableStyleId>{9D46E74F-C03A-45A9-9FC2-EBF74F666B90}</a:tableStyleId>
              </a:tblPr>
              <a:tblGrid>
                <a:gridCol w="811075"/>
                <a:gridCol w="1036025"/>
                <a:gridCol w="1071250"/>
                <a:gridCol w="1076425"/>
                <a:gridCol w="1533725"/>
                <a:gridCol w="1116300"/>
                <a:gridCol w="1467175"/>
              </a:tblGrid>
              <a:tr h="45645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a:t>Temps</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a:t>Masse Vehi</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a:t>H centre de gravité</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a:t>Diamètre roue</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a:t>Rapport transmission final</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200"/>
                        <a:t>Empattement</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200"/>
                        <a:t>% Masse arrière stat</a:t>
                      </a:r>
                      <a:endParaRPr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6650">
                <a:tc>
                  <a:txBody>
                    <a:bodyPr>
                      <a:noAutofit/>
                    </a:bodyPr>
                    <a:lstStyle/>
                    <a:p>
                      <a:pPr indent="0" lvl="0" marL="0" rtl="0" algn="l">
                        <a:spcBef>
                          <a:spcPts val="0"/>
                        </a:spcBef>
                        <a:spcAft>
                          <a:spcPts val="0"/>
                        </a:spcAft>
                        <a:buNone/>
                      </a:pPr>
                      <a:r>
                        <a:rPr b="1" lang="fr-FR"/>
                        <a:t>4.16</a:t>
                      </a:r>
                      <a:endParaRPr b="1"/>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220</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0.27</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0.57</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0.2444</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1.55</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0.60</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6650">
                <a:tc>
                  <a:txBody>
                    <a:bodyPr>
                      <a:noAutofit/>
                    </a:bodyPr>
                    <a:lstStyle/>
                    <a:p>
                      <a:pPr indent="0" lvl="0" marL="0" rtl="0" algn="l">
                        <a:spcBef>
                          <a:spcPts val="0"/>
                        </a:spcBef>
                        <a:spcAft>
                          <a:spcPts val="0"/>
                        </a:spcAft>
                        <a:buNone/>
                      </a:pPr>
                      <a:r>
                        <a:rPr b="1" lang="fr-FR"/>
                        <a:t>4.63</a:t>
                      </a:r>
                      <a:endParaRPr b="1"/>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210</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0.27</a:t>
                      </a:r>
                      <a:endParaRPr/>
                    </a:p>
                    <a:p>
                      <a:pPr indent="0" lvl="0" marL="0" rtl="0" algn="l">
                        <a:spcBef>
                          <a:spcPts val="0"/>
                        </a:spcBef>
                        <a:spcAft>
                          <a:spcPts val="0"/>
                        </a:spcAft>
                        <a:buNone/>
                      </a:pPr>
                      <a:r>
                        <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0.42</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0.2444</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1.55</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0.60</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77" name="Google Shape;177;g597a7eda41_18_82"/>
          <p:cNvSpPr txBox="1"/>
          <p:nvPr/>
        </p:nvSpPr>
        <p:spPr>
          <a:xfrm>
            <a:off x="474750" y="3500513"/>
            <a:ext cx="81945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a:t>Avec kit aérodynamique</a:t>
            </a:r>
            <a:endParaRPr/>
          </a:p>
        </p:txBody>
      </p:sp>
      <p:sp>
        <p:nvSpPr>
          <p:cNvPr id="178" name="Google Shape;178;g597a7eda41_18_82"/>
          <p:cNvSpPr txBox="1"/>
          <p:nvPr/>
        </p:nvSpPr>
        <p:spPr>
          <a:xfrm>
            <a:off x="4031775" y="5847075"/>
            <a:ext cx="4989900" cy="66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a:t>Gain de 3 points à l’accélération sur 75 points, gain de 6%</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g5b6d2886cc_10_0"/>
          <p:cNvSpPr txBox="1"/>
          <p:nvPr/>
        </p:nvSpPr>
        <p:spPr>
          <a:xfrm>
            <a:off x="433475" y="91325"/>
            <a:ext cx="7080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2381E"/>
                </a:solidFill>
                <a:latin typeface="Calibri"/>
                <a:ea typeface="Calibri"/>
                <a:cs typeface="Calibri"/>
                <a:sym typeface="Calibri"/>
              </a:rPr>
              <a:t>TOP Pré-Dim </a:t>
            </a:r>
            <a:endParaRPr b="1" i="0" sz="2400" u="sng" cap="none" strike="noStrike">
              <a:solidFill>
                <a:srgbClr val="C2381E"/>
              </a:solidFill>
              <a:latin typeface="Calibri"/>
              <a:ea typeface="Calibri"/>
              <a:cs typeface="Calibri"/>
              <a:sym typeface="Calibri"/>
            </a:endParaRPr>
          </a:p>
          <a:p>
            <a:pPr indent="0" lvl="0" marL="0" marR="0" rtl="0" algn="ctr">
              <a:lnSpc>
                <a:spcPct val="100000"/>
              </a:lnSpc>
              <a:spcBef>
                <a:spcPts val="0"/>
              </a:spcBef>
              <a:spcAft>
                <a:spcPts val="0"/>
              </a:spcAft>
              <a:buNone/>
            </a:pPr>
            <a:r>
              <a:rPr b="1" lang="fr-FR" sz="2400" u="sng">
                <a:latin typeface="Calibri"/>
                <a:ea typeface="Calibri"/>
                <a:cs typeface="Calibri"/>
                <a:sym typeface="Calibri"/>
              </a:rPr>
              <a:t>Modèle de skid-pad</a:t>
            </a:r>
            <a:endParaRPr b="1" sz="2400" u="sng">
              <a:latin typeface="Calibri"/>
              <a:ea typeface="Calibri"/>
              <a:cs typeface="Calibri"/>
              <a:sym typeface="Calibri"/>
            </a:endParaRPr>
          </a:p>
        </p:txBody>
      </p:sp>
      <p:sp>
        <p:nvSpPr>
          <p:cNvPr id="184" name="Google Shape;184;g5b6d2886cc_10_0"/>
          <p:cNvSpPr txBox="1"/>
          <p:nvPr/>
        </p:nvSpPr>
        <p:spPr>
          <a:xfrm>
            <a:off x="7761050" y="91325"/>
            <a:ext cx="7734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MKI</a:t>
            </a:r>
            <a:endParaRPr/>
          </a:p>
        </p:txBody>
      </p:sp>
      <p:sp>
        <p:nvSpPr>
          <p:cNvPr id="185" name="Google Shape;185;g5b6d2886cc_10_0"/>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graphicFrame>
        <p:nvGraphicFramePr>
          <p:cNvPr id="186" name="Google Shape;186;g5b6d2886cc_10_0"/>
          <p:cNvGraphicFramePr/>
          <p:nvPr/>
        </p:nvGraphicFramePr>
        <p:xfrm>
          <a:off x="1948201" y="1997798"/>
          <a:ext cx="3000000" cy="3000000"/>
        </p:xfrm>
        <a:graphic>
          <a:graphicData uri="http://schemas.openxmlformats.org/drawingml/2006/table">
            <a:tbl>
              <a:tblPr bandRow="1" firstRow="1">
                <a:noFill/>
                <a:tableStyleId>{9D46E74F-C03A-45A9-9FC2-EBF74F666B90}</a:tableStyleId>
              </a:tblPr>
              <a:tblGrid>
                <a:gridCol w="811075"/>
                <a:gridCol w="1036025"/>
                <a:gridCol w="1071250"/>
                <a:gridCol w="1076425"/>
                <a:gridCol w="1252850"/>
              </a:tblGrid>
              <a:tr h="45645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a:t>Temps</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a:t>Masse Vehi</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a:t>H centre de gravité</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a:t>Voie</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200"/>
                        <a:t>Empattement</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6650">
                <a:tc>
                  <a:txBody>
                    <a:bodyPr>
                      <a:noAutofit/>
                    </a:bodyPr>
                    <a:lstStyle/>
                    <a:p>
                      <a:pPr indent="0" lvl="0" marL="0" rtl="0" algn="l">
                        <a:spcBef>
                          <a:spcPts val="0"/>
                        </a:spcBef>
                        <a:spcAft>
                          <a:spcPts val="0"/>
                        </a:spcAft>
                        <a:buNone/>
                      </a:pPr>
                      <a:r>
                        <a:rPr b="1" lang="fr-FR"/>
                        <a:t>5.17</a:t>
                      </a:r>
                      <a:endParaRPr b="1"/>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20</a:t>
                      </a:r>
                      <a:r>
                        <a:rPr lang="fr-FR"/>
                        <a:t>0</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0.27</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1.26</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1.55</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87" name="Google Shape;187;g5b6d2886cc_10_0"/>
          <p:cNvSpPr txBox="1"/>
          <p:nvPr/>
        </p:nvSpPr>
        <p:spPr>
          <a:xfrm>
            <a:off x="1948200" y="1054500"/>
            <a:ext cx="5247600" cy="590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a:t>Constantes : Masse pilote = 70kg, H centre gravité pilote = 0.2</a:t>
            </a:r>
            <a:endParaRPr/>
          </a:p>
        </p:txBody>
      </p:sp>
      <p:sp>
        <p:nvSpPr>
          <p:cNvPr id="188" name="Google Shape;188;g5b6d2886cc_10_0"/>
          <p:cNvSpPr txBox="1"/>
          <p:nvPr/>
        </p:nvSpPr>
        <p:spPr>
          <a:xfrm>
            <a:off x="3429763" y="3341725"/>
            <a:ext cx="22845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a:t>Avec kit aérodynamique</a:t>
            </a:r>
            <a:endParaRPr/>
          </a:p>
        </p:txBody>
      </p:sp>
      <p:graphicFrame>
        <p:nvGraphicFramePr>
          <p:cNvPr id="189" name="Google Shape;189;g5b6d2886cc_10_0"/>
          <p:cNvGraphicFramePr/>
          <p:nvPr/>
        </p:nvGraphicFramePr>
        <p:xfrm>
          <a:off x="1948188" y="3741923"/>
          <a:ext cx="3000000" cy="3000000"/>
        </p:xfrm>
        <a:graphic>
          <a:graphicData uri="http://schemas.openxmlformats.org/drawingml/2006/table">
            <a:tbl>
              <a:tblPr bandRow="1" firstRow="1">
                <a:noFill/>
                <a:tableStyleId>{9D46E74F-C03A-45A9-9FC2-EBF74F666B90}</a:tableStyleId>
              </a:tblPr>
              <a:tblGrid>
                <a:gridCol w="811075"/>
                <a:gridCol w="1036025"/>
                <a:gridCol w="1071250"/>
                <a:gridCol w="1076425"/>
                <a:gridCol w="1252850"/>
              </a:tblGrid>
              <a:tr h="2984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a:t>Temps</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a:t>Masse Vehi</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a:t>H centre de gravité</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fr-FR" sz="1200"/>
                        <a:t>Voie</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lang="fr-FR" sz="1200"/>
                        <a:t>Empattement</a:t>
                      </a:r>
                      <a:endParaRPr sz="12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2000">
                <a:tc>
                  <a:txBody>
                    <a:bodyPr>
                      <a:noAutofit/>
                    </a:bodyPr>
                    <a:lstStyle/>
                    <a:p>
                      <a:pPr indent="0" lvl="0" marL="0" rtl="0" algn="l">
                        <a:spcBef>
                          <a:spcPts val="0"/>
                        </a:spcBef>
                        <a:spcAft>
                          <a:spcPts val="0"/>
                        </a:spcAft>
                        <a:buNone/>
                      </a:pPr>
                      <a:r>
                        <a:rPr b="1" lang="fr-FR"/>
                        <a:t>5.09</a:t>
                      </a:r>
                      <a:endParaRPr b="1"/>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220</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0.27</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1.26</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FR"/>
                        <a:t>1.55</a:t>
                      </a:r>
                      <a:endParaRPr/>
                    </a:p>
                  </a:txBody>
                  <a:tcPr marT="46800"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90" name="Google Shape;190;g5b6d2886cc_10_0"/>
          <p:cNvSpPr txBox="1"/>
          <p:nvPr/>
        </p:nvSpPr>
        <p:spPr>
          <a:xfrm>
            <a:off x="4537025" y="5249450"/>
            <a:ext cx="3224100" cy="11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Calibri"/>
                <a:ea typeface="Calibri"/>
                <a:cs typeface="Calibri"/>
                <a:sym typeface="Calibri"/>
              </a:rPr>
              <a:t>Gain de points: 5 points ~ 15% d’amélioration</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g5b6d2886cc_25_40"/>
          <p:cNvSpPr txBox="1"/>
          <p:nvPr/>
        </p:nvSpPr>
        <p:spPr>
          <a:xfrm>
            <a:off x="0" y="1"/>
            <a:ext cx="52110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fr-FR" sz="2400" u="sng" cap="none" strike="noStrike">
                <a:solidFill>
                  <a:srgbClr val="C00000"/>
                </a:solidFill>
                <a:latin typeface="Calibri"/>
                <a:ea typeface="Calibri"/>
                <a:cs typeface="Calibri"/>
                <a:sym typeface="Calibri"/>
              </a:rPr>
              <a:t>TOP Pré-Dim </a:t>
            </a:r>
            <a:r>
              <a:rPr b="1" lang="fr-FR" sz="2400" u="sng">
                <a:solidFill>
                  <a:srgbClr val="C00000"/>
                </a:solidFill>
                <a:latin typeface="Calibri"/>
                <a:ea typeface="Calibri"/>
                <a:cs typeface="Calibri"/>
                <a:sym typeface="Calibri"/>
              </a:rPr>
              <a:t>:</a:t>
            </a:r>
            <a:r>
              <a:rPr b="1" lang="fr-FR" sz="2400" u="sng">
                <a:solidFill>
                  <a:schemeClr val="dk1"/>
                </a:solidFill>
                <a:latin typeface="Calibri"/>
                <a:ea typeface="Calibri"/>
                <a:cs typeface="Calibri"/>
                <a:sym typeface="Calibri"/>
              </a:rPr>
              <a:t> </a:t>
            </a:r>
            <a:r>
              <a:rPr b="1" lang="fr-FR" sz="2400" u="sng">
                <a:solidFill>
                  <a:schemeClr val="dk1"/>
                </a:solidFill>
                <a:highlight>
                  <a:srgbClr val="00FF00"/>
                </a:highlight>
                <a:latin typeface="Calibri"/>
                <a:ea typeface="Calibri"/>
                <a:cs typeface="Calibri"/>
                <a:sym typeface="Calibri"/>
              </a:rPr>
              <a:t>LAS</a:t>
            </a:r>
            <a:endParaRPr b="0" i="0" sz="2400" u="none" cap="none" strike="noStrike">
              <a:solidFill>
                <a:schemeClr val="dk1"/>
              </a:solidFill>
              <a:highlight>
                <a:srgbClr val="00FF00"/>
              </a:highlight>
              <a:latin typeface="Arial"/>
              <a:ea typeface="Arial"/>
              <a:cs typeface="Arial"/>
              <a:sym typeface="Arial"/>
            </a:endParaRPr>
          </a:p>
        </p:txBody>
      </p:sp>
      <p:sp>
        <p:nvSpPr>
          <p:cNvPr id="196" name="Google Shape;196;g5b6d2886cc_25_40"/>
          <p:cNvSpPr txBox="1"/>
          <p:nvPr/>
        </p:nvSpPr>
        <p:spPr>
          <a:xfrm>
            <a:off x="819750" y="586525"/>
            <a:ext cx="8324400" cy="3000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1200"/>
              <a:t>Freinage &amp; Pédalier</a:t>
            </a:r>
            <a:endParaRPr/>
          </a:p>
        </p:txBody>
      </p:sp>
      <p:sp>
        <p:nvSpPr>
          <p:cNvPr id="197" name="Google Shape;197;g5b6d2886cc_25_40"/>
          <p:cNvSpPr txBox="1"/>
          <p:nvPr/>
        </p:nvSpPr>
        <p:spPr>
          <a:xfrm>
            <a:off x="7802350" y="91325"/>
            <a:ext cx="732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FR" sz="2000">
                <a:solidFill>
                  <a:srgbClr val="C00000"/>
                </a:solidFill>
              </a:rPr>
              <a:t>ADT</a:t>
            </a:r>
            <a:endParaRPr/>
          </a:p>
        </p:txBody>
      </p:sp>
      <p:sp>
        <p:nvSpPr>
          <p:cNvPr id="198" name="Google Shape;198;g5b6d2886cc_25_40"/>
          <p:cNvSpPr/>
          <p:nvPr/>
        </p:nvSpPr>
        <p:spPr>
          <a:xfrm>
            <a:off x="8534400" y="-3881"/>
            <a:ext cx="609600" cy="590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FR" sz="1400" u="none" cap="none" strike="noStrike">
                <a:solidFill>
                  <a:srgbClr val="C00000"/>
                </a:solidFill>
                <a:latin typeface="Arial"/>
                <a:ea typeface="Arial"/>
                <a:cs typeface="Arial"/>
                <a:sym typeface="Arial"/>
              </a:rPr>
              <a:t>&lt;&lt;&lt;&lt;&lt;&lt;</a:t>
            </a:r>
            <a:endParaRPr/>
          </a:p>
        </p:txBody>
      </p:sp>
      <p:sp>
        <p:nvSpPr>
          <p:cNvPr id="199" name="Google Shape;199;g5b6d2886cc_25_4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
        <p:nvSpPr>
          <p:cNvPr id="200" name="Google Shape;200;g5b6d2886cc_25_4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pic>
        <p:nvPicPr>
          <p:cNvPr id="201" name="Google Shape;201;g5b6d2886cc_25_40"/>
          <p:cNvPicPr preferRelativeResize="0"/>
          <p:nvPr/>
        </p:nvPicPr>
        <p:blipFill>
          <a:blip r:embed="rId4">
            <a:alphaModFix/>
          </a:blip>
          <a:stretch>
            <a:fillRect/>
          </a:stretch>
        </p:blipFill>
        <p:spPr>
          <a:xfrm>
            <a:off x="758100" y="1400600"/>
            <a:ext cx="7166699" cy="3473175"/>
          </a:xfrm>
          <a:prstGeom prst="rect">
            <a:avLst/>
          </a:prstGeom>
          <a:noFill/>
          <a:ln>
            <a:noFill/>
          </a:ln>
        </p:spPr>
      </p:pic>
      <p:sp>
        <p:nvSpPr>
          <p:cNvPr id="202" name="Google Shape;202;g5b6d2886cc_25_40"/>
          <p:cNvSpPr txBox="1"/>
          <p:nvPr/>
        </p:nvSpPr>
        <p:spPr>
          <a:xfrm>
            <a:off x="3438900" y="5161000"/>
            <a:ext cx="2757300" cy="9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Sans aéro</a:t>
            </a:r>
            <a:endParaRPr>
              <a:latin typeface="Calibri"/>
              <a:ea typeface="Calibri"/>
              <a:cs typeface="Calibri"/>
              <a:sym typeface="Calibri"/>
            </a:endParaRPr>
          </a:p>
          <a:p>
            <a:pPr indent="0" lvl="0" marL="0" rtl="0" algn="l">
              <a:spcBef>
                <a:spcPts val="0"/>
              </a:spcBef>
              <a:spcAft>
                <a:spcPts val="0"/>
              </a:spcAft>
              <a:buNone/>
            </a:pPr>
            <a:r>
              <a:rPr lang="fr-FR">
                <a:latin typeface="Calibri"/>
                <a:ea typeface="Calibri"/>
                <a:cs typeface="Calibri"/>
                <a:sym typeface="Calibri"/>
              </a:rPr>
              <a:t>Distance de freinage : 38.771 m</a:t>
            </a:r>
            <a:endParaRPr>
              <a:latin typeface="Calibri"/>
              <a:ea typeface="Calibri"/>
              <a:cs typeface="Calibri"/>
              <a:sym typeface="Calibri"/>
            </a:endParaRPr>
          </a:p>
          <a:p>
            <a:pPr indent="0" lvl="0" marL="0" rtl="0" algn="l">
              <a:spcBef>
                <a:spcPts val="0"/>
              </a:spcBef>
              <a:spcAft>
                <a:spcPts val="0"/>
              </a:spcAft>
              <a:buNone/>
            </a:pPr>
            <a:r>
              <a:rPr lang="fr-FR">
                <a:latin typeface="Calibri"/>
                <a:ea typeface="Calibri"/>
                <a:cs typeface="Calibri"/>
                <a:sym typeface="Calibri"/>
              </a:rPr>
              <a:t>Durée du freinage : 2.805 s</a:t>
            </a:r>
            <a:endParaRPr>
              <a:latin typeface="Calibri"/>
              <a:ea typeface="Calibri"/>
              <a:cs typeface="Calibri"/>
              <a:sym typeface="Calibri"/>
            </a:endParaRPr>
          </a:p>
        </p:txBody>
      </p:sp>
      <p:sp>
        <p:nvSpPr>
          <p:cNvPr id="203" name="Google Shape;203;g5b6d2886cc_25_40"/>
          <p:cNvSpPr txBox="1"/>
          <p:nvPr/>
        </p:nvSpPr>
        <p:spPr>
          <a:xfrm>
            <a:off x="5964575" y="5163550"/>
            <a:ext cx="2757300" cy="9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Avec aéro</a:t>
            </a:r>
            <a:endParaRPr>
              <a:latin typeface="Calibri"/>
              <a:ea typeface="Calibri"/>
              <a:cs typeface="Calibri"/>
              <a:sym typeface="Calibri"/>
            </a:endParaRPr>
          </a:p>
          <a:p>
            <a:pPr indent="0" lvl="0" marL="0" rtl="0" algn="l">
              <a:spcBef>
                <a:spcPts val="0"/>
              </a:spcBef>
              <a:spcAft>
                <a:spcPts val="0"/>
              </a:spcAft>
              <a:buNone/>
            </a:pPr>
            <a:r>
              <a:rPr lang="fr-FR">
                <a:latin typeface="Calibri"/>
                <a:ea typeface="Calibri"/>
                <a:cs typeface="Calibri"/>
                <a:sym typeface="Calibri"/>
              </a:rPr>
              <a:t>Distance de freinage : 31.0017 m</a:t>
            </a:r>
            <a:endParaRPr>
              <a:latin typeface="Calibri"/>
              <a:ea typeface="Calibri"/>
              <a:cs typeface="Calibri"/>
              <a:sym typeface="Calibri"/>
            </a:endParaRPr>
          </a:p>
          <a:p>
            <a:pPr indent="0" lvl="0" marL="0" rtl="0" algn="l">
              <a:spcBef>
                <a:spcPts val="0"/>
              </a:spcBef>
              <a:spcAft>
                <a:spcPts val="0"/>
              </a:spcAft>
              <a:buNone/>
            </a:pPr>
            <a:r>
              <a:rPr lang="fr-FR">
                <a:latin typeface="Calibri"/>
                <a:ea typeface="Calibri"/>
                <a:cs typeface="Calibri"/>
                <a:sym typeface="Calibri"/>
              </a:rPr>
              <a:t>Durée du freinage : 2.42 s</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Arthur Rodriguez</dc:creator>
</cp:coreProperties>
</file>